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8" r:id="rId9"/>
    <p:sldId id="269" r:id="rId10"/>
    <p:sldId id="263" r:id="rId11"/>
    <p:sldId id="274" r:id="rId12"/>
    <p:sldId id="272" r:id="rId13"/>
    <p:sldId id="265" r:id="rId14"/>
    <p:sldId id="275" r:id="rId15"/>
    <p:sldId id="266" r:id="rId16"/>
    <p:sldId id="267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BC927-DE03-4177-971C-446F88A927FC}" type="datetimeFigureOut">
              <a:rPr lang="es-PE" smtClean="0"/>
              <a:t>09/05/2017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0F0B-87F4-4770-80CF-B834791364B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78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DD16EB-5204-5944-95F3-1E01DC0BE2EC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3993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8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67A6D2D-9CD8-5245-8CCB-6CB8FD3E7086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3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/>
            <a:fld id="{D6BD25BA-F4A5-6A4B-B6CE-6A02D236657E}" type="slidenum">
              <a:rPr lang="en-US" sz="1200">
                <a:solidFill>
                  <a:schemeClr val="tx1"/>
                </a:solidFill>
                <a:latin typeface="Times" charset="0"/>
              </a:rPr>
              <a:pPr defTabSz="455613" eaLnBrk="1" hangingPunct="1"/>
              <a:t>9</a:t>
            </a:fld>
            <a:endParaRPr lang="en-US" sz="12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CA700F-24DB-2A43-B19A-1AAAA00C864B}" type="slidenum">
              <a:rPr lang="he-IL" sz="1200">
                <a:cs typeface="Arial" charset="0"/>
              </a:rPr>
              <a:pPr eaLnBrk="1" hangingPunct="1"/>
              <a:t>11</a:t>
            </a:fld>
            <a:endParaRPr lang="en-US" sz="1200">
              <a:cs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4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2A17FC7-BA82-6D4E-BFB0-1A046B44874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4639"/>
            <a:ext cx="10968567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9ECBE-B283-4647-A73F-E7F62A26AD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La maquinaria neuronal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b="1" dirty="0" smtClean="0"/>
              <a:t>David Chaupis Meza, FLR.</a:t>
            </a:r>
          </a:p>
          <a:p>
            <a:pPr>
              <a:lnSpc>
                <a:spcPct val="100000"/>
              </a:lnSpc>
            </a:pPr>
            <a:r>
              <a:rPr lang="es-PE" dirty="0" smtClean="0"/>
              <a:t>Neurociencia computacional &amp; Biología estructural.</a:t>
            </a:r>
          </a:p>
          <a:p>
            <a:pPr>
              <a:lnSpc>
                <a:spcPct val="100000"/>
              </a:lnSpc>
            </a:pPr>
            <a:r>
              <a:rPr lang="es-PE" dirty="0" smtClean="0"/>
              <a:t>Centro Interdisciplinario de Neurociencia </a:t>
            </a:r>
            <a:r>
              <a:rPr lang="es-PE" dirty="0" err="1" smtClean="0"/>
              <a:t>Valparaiso</a:t>
            </a:r>
            <a:r>
              <a:rPr lang="es-PE" dirty="0"/>
              <a:t> </a:t>
            </a:r>
            <a:r>
              <a:rPr lang="es-PE" dirty="0" smtClean="0"/>
              <a:t>– Chile.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250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914638" y="3242256"/>
            <a:ext cx="5934950" cy="2819400"/>
          </a:xfrm>
        </p:spPr>
        <p:txBody>
          <a:bodyPr>
            <a:normAutofit/>
          </a:bodyPr>
          <a:lstStyle/>
          <a:p>
            <a:r>
              <a:rPr lang="en-US" altLang="ja-JP" sz="24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" charset="0"/>
              </a:rPr>
              <a:t>The “Neuron Doctrine” and the</a:t>
            </a:r>
            <a:r>
              <a:rPr lang="ja-JP" alt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" charset="0"/>
              </a:rPr>
              <a:t>“</a:t>
            </a:r>
            <a:r>
              <a:rPr lang="en-US" altLang="ja-JP" sz="24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" charset="0"/>
              </a:rPr>
              <a:t>Theory of dynamic polarization</a:t>
            </a:r>
            <a:r>
              <a:rPr lang="ja-JP" altLang="en-US" sz="2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" charset="0"/>
              </a:rPr>
              <a:t>”</a:t>
            </a:r>
            <a:endParaRPr lang="es-PE" sz="2400" b="1" i="1" dirty="0" smtClean="0">
              <a:latin typeface="Times" charset="0"/>
            </a:endParaRPr>
          </a:p>
          <a:p>
            <a:r>
              <a:rPr lang="es-PE" sz="2400" b="1" i="1" dirty="0" smtClean="0">
                <a:latin typeface="Times" charset="0"/>
              </a:rPr>
              <a:t>Principios:</a:t>
            </a:r>
          </a:p>
          <a:p>
            <a:pPr marL="457200" indent="-457200">
              <a:buFont typeface="+mj-lt"/>
              <a:buAutoNum type="arabicPeriod"/>
            </a:pPr>
            <a:r>
              <a:rPr lang="es-PE" sz="2400" b="1" i="1" dirty="0" smtClean="0">
                <a:latin typeface="Times" charset="0"/>
              </a:rPr>
              <a:t>Polarización dinámica.</a:t>
            </a:r>
          </a:p>
          <a:p>
            <a:pPr marL="457200" indent="-457200">
              <a:buFont typeface="+mj-lt"/>
              <a:buAutoNum type="arabicPeriod"/>
            </a:pPr>
            <a:r>
              <a:rPr lang="es-PE" sz="2400" b="1" i="1" dirty="0" smtClean="0">
                <a:latin typeface="Times" charset="0"/>
              </a:rPr>
              <a:t>Especificidad conectiva.</a:t>
            </a:r>
            <a:endParaRPr lang="he-IL" sz="2400" b="1" dirty="0">
              <a:latin typeface="Times" charset="0"/>
            </a:endParaRPr>
          </a:p>
          <a:p>
            <a:endParaRPr lang="es-PE" dirty="0"/>
          </a:p>
        </p:txBody>
      </p:sp>
      <p:grpSp>
        <p:nvGrpSpPr>
          <p:cNvPr id="7" name="Grupo 6"/>
          <p:cNvGrpSpPr/>
          <p:nvPr/>
        </p:nvGrpSpPr>
        <p:grpSpPr>
          <a:xfrm>
            <a:off x="7201654" y="609600"/>
            <a:ext cx="5257254" cy="5562600"/>
            <a:chOff x="2423593" y="1395413"/>
            <a:chExt cx="5257254" cy="5562600"/>
          </a:xfrm>
        </p:grpSpPr>
        <p:pic>
          <p:nvPicPr>
            <p:cNvPr id="8" name="Picture 1028" descr="Fig02-Caja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259" y="1395413"/>
              <a:ext cx="4224271" cy="556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1"/>
            <p:cNvSpPr>
              <a:spLocks noChangeArrowheads="1"/>
            </p:cNvSpPr>
            <p:nvPr/>
          </p:nvSpPr>
          <p:spPr bwMode="auto">
            <a:xfrm>
              <a:off x="5447928" y="4635500"/>
              <a:ext cx="503238" cy="5032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6025084" y="2060849"/>
              <a:ext cx="165576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 dirty="0">
                  <a:solidFill>
                    <a:srgbClr val="FF0000"/>
                  </a:solidFill>
                </a:rPr>
                <a:t>axon</a:t>
              </a: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2423593" y="1988841"/>
              <a:ext cx="13684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 dirty="0">
                  <a:solidFill>
                    <a:srgbClr val="FF0000"/>
                  </a:solidFill>
                </a:rPr>
                <a:t>dendrites</a:t>
              </a:r>
            </a:p>
          </p:txBody>
        </p:sp>
      </p:grpSp>
      <p:sp>
        <p:nvSpPr>
          <p:cNvPr id="12" name="TextBox 2"/>
          <p:cNvSpPr txBox="1">
            <a:spLocks noGrp="1"/>
          </p:cNvSpPr>
          <p:nvPr>
            <p:ph type="title"/>
          </p:nvPr>
        </p:nvSpPr>
        <p:spPr>
          <a:xfrm>
            <a:off x="917227" y="727871"/>
            <a:ext cx="5929773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Dendrites </a:t>
            </a:r>
            <a:r>
              <a:rPr lang="en-US" dirty="0">
                <a:solidFill>
                  <a:srgbClr val="FF0000"/>
                </a:solidFill>
              </a:rPr>
              <a:t>are receptive (</a:t>
            </a:r>
            <a:r>
              <a:rPr lang="en-US" dirty="0">
                <a:solidFill>
                  <a:schemeClr val="bg1"/>
                </a:solidFill>
              </a:rPr>
              <a:t>input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 smtClean="0">
                <a:solidFill>
                  <a:srgbClr val="FF0000"/>
                </a:solidFill>
              </a:rPr>
              <a:t>devices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Axon are the sending (</a:t>
            </a:r>
            <a:r>
              <a:rPr lang="en-US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FF0000"/>
                </a:solidFill>
              </a:rPr>
              <a:t>) devices</a:t>
            </a:r>
          </a:p>
        </p:txBody>
      </p:sp>
    </p:spTree>
    <p:extLst>
      <p:ext uri="{BB962C8B-B14F-4D97-AF65-F5344CB8AC3E}">
        <p14:creationId xmlns:p14="http://schemas.microsoft.com/office/powerpoint/2010/main" val="31675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 descr="Cell_3_to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714375"/>
            <a:ext cx="8947151" cy="66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7"/>
          <p:cNvGrpSpPr>
            <a:grpSpLocks/>
          </p:cNvGrpSpPr>
          <p:nvPr/>
        </p:nvGrpSpPr>
        <p:grpSpPr bwMode="auto">
          <a:xfrm>
            <a:off x="1612900" y="3090863"/>
            <a:ext cx="2514600" cy="601662"/>
            <a:chOff x="71" y="2461"/>
            <a:chExt cx="1584" cy="379"/>
          </a:xfrm>
        </p:grpSpPr>
        <p:sp>
          <p:nvSpPr>
            <p:cNvPr id="95240" name="Freeform 88"/>
            <p:cNvSpPr>
              <a:spLocks/>
            </p:cNvSpPr>
            <p:nvPr/>
          </p:nvSpPr>
          <p:spPr bwMode="auto">
            <a:xfrm>
              <a:off x="71" y="2505"/>
              <a:ext cx="13" cy="310"/>
            </a:xfrm>
            <a:custGeom>
              <a:avLst/>
              <a:gdLst>
                <a:gd name="T0" fmla="*/ 0 w 13"/>
                <a:gd name="T1" fmla="*/ 210 h 310"/>
                <a:gd name="T2" fmla="*/ 0 w 13"/>
                <a:gd name="T3" fmla="*/ 256 h 310"/>
                <a:gd name="T4" fmla="*/ 0 w 13"/>
                <a:gd name="T5" fmla="*/ 0 h 310"/>
                <a:gd name="T6" fmla="*/ 2 w 13"/>
                <a:gd name="T7" fmla="*/ 208 h 310"/>
                <a:gd name="T8" fmla="*/ 2 w 13"/>
                <a:gd name="T9" fmla="*/ 310 h 310"/>
                <a:gd name="T10" fmla="*/ 4 w 13"/>
                <a:gd name="T11" fmla="*/ 256 h 310"/>
                <a:gd name="T12" fmla="*/ 4 w 13"/>
                <a:gd name="T13" fmla="*/ 200 h 310"/>
                <a:gd name="T14" fmla="*/ 6 w 13"/>
                <a:gd name="T15" fmla="*/ 200 h 310"/>
                <a:gd name="T16" fmla="*/ 6 w 13"/>
                <a:gd name="T17" fmla="*/ 247 h 310"/>
                <a:gd name="T18" fmla="*/ 7 w 13"/>
                <a:gd name="T19" fmla="*/ 270 h 310"/>
                <a:gd name="T20" fmla="*/ 7 w 13"/>
                <a:gd name="T21" fmla="*/ 202 h 310"/>
                <a:gd name="T22" fmla="*/ 9 w 13"/>
                <a:gd name="T23" fmla="*/ 200 h 310"/>
                <a:gd name="T24" fmla="*/ 9 w 13"/>
                <a:gd name="T25" fmla="*/ 252 h 310"/>
                <a:gd name="T26" fmla="*/ 11 w 13"/>
                <a:gd name="T27" fmla="*/ 295 h 310"/>
                <a:gd name="T28" fmla="*/ 11 w 13"/>
                <a:gd name="T29" fmla="*/ 16 h 310"/>
                <a:gd name="T30" fmla="*/ 13 w 13"/>
                <a:gd name="T31" fmla="*/ 237 h 310"/>
                <a:gd name="T32" fmla="*/ 13 w 13"/>
                <a:gd name="T33" fmla="*/ 210 h 3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10"/>
                <a:gd name="T53" fmla="*/ 13 w 13"/>
                <a:gd name="T54" fmla="*/ 310 h 31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10">
                  <a:moveTo>
                    <a:pt x="0" y="210"/>
                  </a:moveTo>
                  <a:lnTo>
                    <a:pt x="0" y="256"/>
                  </a:lnTo>
                  <a:lnTo>
                    <a:pt x="0" y="0"/>
                  </a:lnTo>
                  <a:lnTo>
                    <a:pt x="2" y="208"/>
                  </a:lnTo>
                  <a:lnTo>
                    <a:pt x="2" y="310"/>
                  </a:lnTo>
                  <a:lnTo>
                    <a:pt x="4" y="256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6" y="247"/>
                  </a:lnTo>
                  <a:lnTo>
                    <a:pt x="7" y="270"/>
                  </a:lnTo>
                  <a:lnTo>
                    <a:pt x="7" y="202"/>
                  </a:lnTo>
                  <a:lnTo>
                    <a:pt x="9" y="200"/>
                  </a:lnTo>
                  <a:lnTo>
                    <a:pt x="9" y="252"/>
                  </a:lnTo>
                  <a:lnTo>
                    <a:pt x="11" y="295"/>
                  </a:lnTo>
                  <a:lnTo>
                    <a:pt x="11" y="16"/>
                  </a:lnTo>
                  <a:lnTo>
                    <a:pt x="13" y="237"/>
                  </a:lnTo>
                  <a:lnTo>
                    <a:pt x="13" y="2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1" name="Freeform 89"/>
            <p:cNvSpPr>
              <a:spLocks/>
            </p:cNvSpPr>
            <p:nvPr/>
          </p:nvSpPr>
          <p:spPr bwMode="auto">
            <a:xfrm>
              <a:off x="84" y="2702"/>
              <a:ext cx="14" cy="63"/>
            </a:xfrm>
            <a:custGeom>
              <a:avLst/>
              <a:gdLst>
                <a:gd name="T0" fmla="*/ 0 w 14"/>
                <a:gd name="T1" fmla="*/ 13 h 63"/>
                <a:gd name="T2" fmla="*/ 2 w 14"/>
                <a:gd name="T3" fmla="*/ 9 h 63"/>
                <a:gd name="T4" fmla="*/ 2 w 14"/>
                <a:gd name="T5" fmla="*/ 61 h 63"/>
                <a:gd name="T6" fmla="*/ 3 w 14"/>
                <a:gd name="T7" fmla="*/ 50 h 63"/>
                <a:gd name="T8" fmla="*/ 3 w 14"/>
                <a:gd name="T9" fmla="*/ 11 h 63"/>
                <a:gd name="T10" fmla="*/ 5 w 14"/>
                <a:gd name="T11" fmla="*/ 0 h 63"/>
                <a:gd name="T12" fmla="*/ 5 w 14"/>
                <a:gd name="T13" fmla="*/ 63 h 63"/>
                <a:gd name="T14" fmla="*/ 7 w 14"/>
                <a:gd name="T15" fmla="*/ 46 h 63"/>
                <a:gd name="T16" fmla="*/ 7 w 14"/>
                <a:gd name="T17" fmla="*/ 13 h 63"/>
                <a:gd name="T18" fmla="*/ 9 w 14"/>
                <a:gd name="T19" fmla="*/ 11 h 63"/>
                <a:gd name="T20" fmla="*/ 9 w 14"/>
                <a:gd name="T21" fmla="*/ 57 h 63"/>
                <a:gd name="T22" fmla="*/ 11 w 14"/>
                <a:gd name="T23" fmla="*/ 63 h 63"/>
                <a:gd name="T24" fmla="*/ 11 w 14"/>
                <a:gd name="T25" fmla="*/ 9 h 63"/>
                <a:gd name="T26" fmla="*/ 12 w 14"/>
                <a:gd name="T27" fmla="*/ 13 h 63"/>
                <a:gd name="T28" fmla="*/ 12 w 14"/>
                <a:gd name="T29" fmla="*/ 44 h 63"/>
                <a:gd name="T30" fmla="*/ 14 w 14"/>
                <a:gd name="T31" fmla="*/ 46 h 63"/>
                <a:gd name="T32" fmla="*/ 14 w 14"/>
                <a:gd name="T33" fmla="*/ 13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3"/>
                <a:gd name="T53" fmla="*/ 14 w 14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3">
                  <a:moveTo>
                    <a:pt x="0" y="13"/>
                  </a:moveTo>
                  <a:lnTo>
                    <a:pt x="2" y="9"/>
                  </a:lnTo>
                  <a:lnTo>
                    <a:pt x="2" y="61"/>
                  </a:lnTo>
                  <a:lnTo>
                    <a:pt x="3" y="50"/>
                  </a:lnTo>
                  <a:lnTo>
                    <a:pt x="3" y="11"/>
                  </a:lnTo>
                  <a:lnTo>
                    <a:pt x="5" y="0"/>
                  </a:lnTo>
                  <a:lnTo>
                    <a:pt x="5" y="63"/>
                  </a:lnTo>
                  <a:lnTo>
                    <a:pt x="7" y="4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57"/>
                  </a:lnTo>
                  <a:lnTo>
                    <a:pt x="11" y="63"/>
                  </a:lnTo>
                  <a:lnTo>
                    <a:pt x="11" y="9"/>
                  </a:lnTo>
                  <a:lnTo>
                    <a:pt x="12" y="13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4" y="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2" name="Freeform 90"/>
            <p:cNvSpPr>
              <a:spLocks/>
            </p:cNvSpPr>
            <p:nvPr/>
          </p:nvSpPr>
          <p:spPr bwMode="auto">
            <a:xfrm>
              <a:off x="98" y="2702"/>
              <a:ext cx="13" cy="57"/>
            </a:xfrm>
            <a:custGeom>
              <a:avLst/>
              <a:gdLst>
                <a:gd name="T0" fmla="*/ 0 w 13"/>
                <a:gd name="T1" fmla="*/ 13 h 57"/>
                <a:gd name="T2" fmla="*/ 0 w 13"/>
                <a:gd name="T3" fmla="*/ 3 h 57"/>
                <a:gd name="T4" fmla="*/ 0 w 13"/>
                <a:gd name="T5" fmla="*/ 57 h 57"/>
                <a:gd name="T6" fmla="*/ 2 w 13"/>
                <a:gd name="T7" fmla="*/ 55 h 57"/>
                <a:gd name="T8" fmla="*/ 2 w 13"/>
                <a:gd name="T9" fmla="*/ 13 h 57"/>
                <a:gd name="T10" fmla="*/ 4 w 13"/>
                <a:gd name="T11" fmla="*/ 11 h 57"/>
                <a:gd name="T12" fmla="*/ 4 w 13"/>
                <a:gd name="T13" fmla="*/ 55 h 57"/>
                <a:gd name="T14" fmla="*/ 6 w 13"/>
                <a:gd name="T15" fmla="*/ 50 h 57"/>
                <a:gd name="T16" fmla="*/ 6 w 13"/>
                <a:gd name="T17" fmla="*/ 0 h 57"/>
                <a:gd name="T18" fmla="*/ 7 w 13"/>
                <a:gd name="T19" fmla="*/ 5 h 57"/>
                <a:gd name="T20" fmla="*/ 7 w 13"/>
                <a:gd name="T21" fmla="*/ 57 h 57"/>
                <a:gd name="T22" fmla="*/ 9 w 13"/>
                <a:gd name="T23" fmla="*/ 55 h 57"/>
                <a:gd name="T24" fmla="*/ 9 w 13"/>
                <a:gd name="T25" fmla="*/ 5 h 57"/>
                <a:gd name="T26" fmla="*/ 11 w 13"/>
                <a:gd name="T27" fmla="*/ 13 h 57"/>
                <a:gd name="T28" fmla="*/ 11 w 13"/>
                <a:gd name="T29" fmla="*/ 40 h 57"/>
                <a:gd name="T30" fmla="*/ 13 w 13"/>
                <a:gd name="T31" fmla="*/ 40 h 57"/>
                <a:gd name="T32" fmla="*/ 13 w 13"/>
                <a:gd name="T33" fmla="*/ 1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57"/>
                <a:gd name="T53" fmla="*/ 13 w 13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57">
                  <a:moveTo>
                    <a:pt x="0" y="13"/>
                  </a:moveTo>
                  <a:lnTo>
                    <a:pt x="0" y="3"/>
                  </a:lnTo>
                  <a:lnTo>
                    <a:pt x="0" y="57"/>
                  </a:lnTo>
                  <a:lnTo>
                    <a:pt x="2" y="55"/>
                  </a:lnTo>
                  <a:lnTo>
                    <a:pt x="2" y="13"/>
                  </a:lnTo>
                  <a:lnTo>
                    <a:pt x="4" y="1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6" y="0"/>
                  </a:lnTo>
                  <a:lnTo>
                    <a:pt x="7" y="5"/>
                  </a:lnTo>
                  <a:lnTo>
                    <a:pt x="7" y="57"/>
                  </a:lnTo>
                  <a:lnTo>
                    <a:pt x="9" y="55"/>
                  </a:lnTo>
                  <a:lnTo>
                    <a:pt x="9" y="5"/>
                  </a:lnTo>
                  <a:lnTo>
                    <a:pt x="11" y="13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3" y="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3" name="Freeform 91"/>
            <p:cNvSpPr>
              <a:spLocks/>
            </p:cNvSpPr>
            <p:nvPr/>
          </p:nvSpPr>
          <p:spPr bwMode="auto">
            <a:xfrm>
              <a:off x="111" y="2694"/>
              <a:ext cx="13" cy="71"/>
            </a:xfrm>
            <a:custGeom>
              <a:avLst/>
              <a:gdLst>
                <a:gd name="T0" fmla="*/ 0 w 13"/>
                <a:gd name="T1" fmla="*/ 21 h 71"/>
                <a:gd name="T2" fmla="*/ 0 w 13"/>
                <a:gd name="T3" fmla="*/ 17 h 71"/>
                <a:gd name="T4" fmla="*/ 0 w 13"/>
                <a:gd name="T5" fmla="*/ 71 h 71"/>
                <a:gd name="T6" fmla="*/ 2 w 13"/>
                <a:gd name="T7" fmla="*/ 58 h 71"/>
                <a:gd name="T8" fmla="*/ 2 w 13"/>
                <a:gd name="T9" fmla="*/ 8 h 71"/>
                <a:gd name="T10" fmla="*/ 4 w 13"/>
                <a:gd name="T11" fmla="*/ 4 h 71"/>
                <a:gd name="T12" fmla="*/ 4 w 13"/>
                <a:gd name="T13" fmla="*/ 48 h 71"/>
                <a:gd name="T14" fmla="*/ 5 w 13"/>
                <a:gd name="T15" fmla="*/ 52 h 71"/>
                <a:gd name="T16" fmla="*/ 5 w 13"/>
                <a:gd name="T17" fmla="*/ 8 h 71"/>
                <a:gd name="T18" fmla="*/ 7 w 13"/>
                <a:gd name="T19" fmla="*/ 13 h 71"/>
                <a:gd name="T20" fmla="*/ 7 w 13"/>
                <a:gd name="T21" fmla="*/ 52 h 71"/>
                <a:gd name="T22" fmla="*/ 9 w 13"/>
                <a:gd name="T23" fmla="*/ 56 h 71"/>
                <a:gd name="T24" fmla="*/ 9 w 13"/>
                <a:gd name="T25" fmla="*/ 0 h 71"/>
                <a:gd name="T26" fmla="*/ 11 w 13"/>
                <a:gd name="T27" fmla="*/ 6 h 71"/>
                <a:gd name="T28" fmla="*/ 11 w 13"/>
                <a:gd name="T29" fmla="*/ 56 h 71"/>
                <a:gd name="T30" fmla="*/ 13 w 13"/>
                <a:gd name="T31" fmla="*/ 65 h 71"/>
                <a:gd name="T32" fmla="*/ 13 w 13"/>
                <a:gd name="T33" fmla="*/ 15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21"/>
                  </a:moveTo>
                  <a:lnTo>
                    <a:pt x="0" y="17"/>
                  </a:lnTo>
                  <a:lnTo>
                    <a:pt x="0" y="71"/>
                  </a:lnTo>
                  <a:lnTo>
                    <a:pt x="2" y="58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48"/>
                  </a:lnTo>
                  <a:lnTo>
                    <a:pt x="5" y="52"/>
                  </a:lnTo>
                  <a:lnTo>
                    <a:pt x="5" y="8"/>
                  </a:lnTo>
                  <a:lnTo>
                    <a:pt x="7" y="13"/>
                  </a:lnTo>
                  <a:lnTo>
                    <a:pt x="7" y="52"/>
                  </a:lnTo>
                  <a:lnTo>
                    <a:pt x="9" y="56"/>
                  </a:lnTo>
                  <a:lnTo>
                    <a:pt x="9" y="0"/>
                  </a:lnTo>
                  <a:lnTo>
                    <a:pt x="11" y="6"/>
                  </a:lnTo>
                  <a:lnTo>
                    <a:pt x="11" y="56"/>
                  </a:lnTo>
                  <a:lnTo>
                    <a:pt x="13" y="65"/>
                  </a:lnTo>
                  <a:lnTo>
                    <a:pt x="13" y="1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4" name="Freeform 92"/>
            <p:cNvSpPr>
              <a:spLocks/>
            </p:cNvSpPr>
            <p:nvPr/>
          </p:nvSpPr>
          <p:spPr bwMode="auto">
            <a:xfrm>
              <a:off x="124" y="2694"/>
              <a:ext cx="12" cy="58"/>
            </a:xfrm>
            <a:custGeom>
              <a:avLst/>
              <a:gdLst>
                <a:gd name="T0" fmla="*/ 0 w 12"/>
                <a:gd name="T1" fmla="*/ 15 h 58"/>
                <a:gd name="T2" fmla="*/ 0 w 12"/>
                <a:gd name="T3" fmla="*/ 11 h 58"/>
                <a:gd name="T4" fmla="*/ 0 w 12"/>
                <a:gd name="T5" fmla="*/ 52 h 58"/>
                <a:gd name="T6" fmla="*/ 1 w 12"/>
                <a:gd name="T7" fmla="*/ 56 h 58"/>
                <a:gd name="T8" fmla="*/ 1 w 12"/>
                <a:gd name="T9" fmla="*/ 0 h 58"/>
                <a:gd name="T10" fmla="*/ 3 w 12"/>
                <a:gd name="T11" fmla="*/ 11 h 58"/>
                <a:gd name="T12" fmla="*/ 3 w 12"/>
                <a:gd name="T13" fmla="*/ 44 h 58"/>
                <a:gd name="T14" fmla="*/ 5 w 12"/>
                <a:gd name="T15" fmla="*/ 52 h 58"/>
                <a:gd name="T16" fmla="*/ 5 w 12"/>
                <a:gd name="T17" fmla="*/ 4 h 58"/>
                <a:gd name="T18" fmla="*/ 7 w 12"/>
                <a:gd name="T19" fmla="*/ 0 h 58"/>
                <a:gd name="T20" fmla="*/ 7 w 12"/>
                <a:gd name="T21" fmla="*/ 40 h 58"/>
                <a:gd name="T22" fmla="*/ 9 w 12"/>
                <a:gd name="T23" fmla="*/ 52 h 58"/>
                <a:gd name="T24" fmla="*/ 9 w 12"/>
                <a:gd name="T25" fmla="*/ 2 h 58"/>
                <a:gd name="T26" fmla="*/ 10 w 12"/>
                <a:gd name="T27" fmla="*/ 4 h 58"/>
                <a:gd name="T28" fmla="*/ 10 w 12"/>
                <a:gd name="T29" fmla="*/ 58 h 58"/>
                <a:gd name="T30" fmla="*/ 12 w 12"/>
                <a:gd name="T31" fmla="*/ 48 h 58"/>
                <a:gd name="T32" fmla="*/ 12 w 12"/>
                <a:gd name="T33" fmla="*/ 8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58"/>
                <a:gd name="T53" fmla="*/ 12 w 12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58">
                  <a:moveTo>
                    <a:pt x="0" y="15"/>
                  </a:moveTo>
                  <a:lnTo>
                    <a:pt x="0" y="11"/>
                  </a:lnTo>
                  <a:lnTo>
                    <a:pt x="0" y="52"/>
                  </a:lnTo>
                  <a:lnTo>
                    <a:pt x="1" y="56"/>
                  </a:lnTo>
                  <a:lnTo>
                    <a:pt x="1" y="0"/>
                  </a:lnTo>
                  <a:lnTo>
                    <a:pt x="3" y="11"/>
                  </a:lnTo>
                  <a:lnTo>
                    <a:pt x="3" y="44"/>
                  </a:lnTo>
                  <a:lnTo>
                    <a:pt x="5" y="52"/>
                  </a:lnTo>
                  <a:lnTo>
                    <a:pt x="5" y="4"/>
                  </a:lnTo>
                  <a:lnTo>
                    <a:pt x="7" y="0"/>
                  </a:lnTo>
                  <a:lnTo>
                    <a:pt x="7" y="40"/>
                  </a:lnTo>
                  <a:lnTo>
                    <a:pt x="9" y="5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0" y="58"/>
                  </a:lnTo>
                  <a:lnTo>
                    <a:pt x="12" y="48"/>
                  </a:lnTo>
                  <a:lnTo>
                    <a:pt x="12" y="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5" name="Freeform 93"/>
            <p:cNvSpPr>
              <a:spLocks/>
            </p:cNvSpPr>
            <p:nvPr/>
          </p:nvSpPr>
          <p:spPr bwMode="auto">
            <a:xfrm>
              <a:off x="136" y="2688"/>
              <a:ext cx="13" cy="66"/>
            </a:xfrm>
            <a:custGeom>
              <a:avLst/>
              <a:gdLst>
                <a:gd name="T0" fmla="*/ 0 w 13"/>
                <a:gd name="T1" fmla="*/ 14 h 66"/>
                <a:gd name="T2" fmla="*/ 0 w 13"/>
                <a:gd name="T3" fmla="*/ 14 h 66"/>
                <a:gd name="T4" fmla="*/ 0 w 13"/>
                <a:gd name="T5" fmla="*/ 48 h 66"/>
                <a:gd name="T6" fmla="*/ 2 w 13"/>
                <a:gd name="T7" fmla="*/ 58 h 66"/>
                <a:gd name="T8" fmla="*/ 2 w 13"/>
                <a:gd name="T9" fmla="*/ 12 h 66"/>
                <a:gd name="T10" fmla="*/ 4 w 13"/>
                <a:gd name="T11" fmla="*/ 21 h 66"/>
                <a:gd name="T12" fmla="*/ 4 w 13"/>
                <a:gd name="T13" fmla="*/ 54 h 66"/>
                <a:gd name="T14" fmla="*/ 6 w 13"/>
                <a:gd name="T15" fmla="*/ 62 h 66"/>
                <a:gd name="T16" fmla="*/ 6 w 13"/>
                <a:gd name="T17" fmla="*/ 17 h 66"/>
                <a:gd name="T18" fmla="*/ 7 w 13"/>
                <a:gd name="T19" fmla="*/ 10 h 66"/>
                <a:gd name="T20" fmla="*/ 7 w 13"/>
                <a:gd name="T21" fmla="*/ 58 h 66"/>
                <a:gd name="T22" fmla="*/ 9 w 13"/>
                <a:gd name="T23" fmla="*/ 62 h 66"/>
                <a:gd name="T24" fmla="*/ 9 w 13"/>
                <a:gd name="T25" fmla="*/ 0 h 66"/>
                <a:gd name="T26" fmla="*/ 11 w 13"/>
                <a:gd name="T27" fmla="*/ 8 h 66"/>
                <a:gd name="T28" fmla="*/ 11 w 13"/>
                <a:gd name="T29" fmla="*/ 66 h 66"/>
                <a:gd name="T30" fmla="*/ 13 w 13"/>
                <a:gd name="T31" fmla="*/ 46 h 66"/>
                <a:gd name="T32" fmla="*/ 13 w 13"/>
                <a:gd name="T33" fmla="*/ 19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6"/>
                <a:gd name="T53" fmla="*/ 13 w 13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6">
                  <a:moveTo>
                    <a:pt x="0" y="14"/>
                  </a:moveTo>
                  <a:lnTo>
                    <a:pt x="0" y="14"/>
                  </a:lnTo>
                  <a:lnTo>
                    <a:pt x="0" y="48"/>
                  </a:lnTo>
                  <a:lnTo>
                    <a:pt x="2" y="58"/>
                  </a:lnTo>
                  <a:lnTo>
                    <a:pt x="2" y="12"/>
                  </a:lnTo>
                  <a:lnTo>
                    <a:pt x="4" y="21"/>
                  </a:lnTo>
                  <a:lnTo>
                    <a:pt x="4" y="54"/>
                  </a:lnTo>
                  <a:lnTo>
                    <a:pt x="6" y="62"/>
                  </a:lnTo>
                  <a:lnTo>
                    <a:pt x="6" y="17"/>
                  </a:lnTo>
                  <a:lnTo>
                    <a:pt x="7" y="10"/>
                  </a:lnTo>
                  <a:lnTo>
                    <a:pt x="7" y="58"/>
                  </a:lnTo>
                  <a:lnTo>
                    <a:pt x="9" y="62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1" y="66"/>
                  </a:lnTo>
                  <a:lnTo>
                    <a:pt x="13" y="46"/>
                  </a:lnTo>
                  <a:lnTo>
                    <a:pt x="13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6" name="Freeform 94"/>
            <p:cNvSpPr>
              <a:spLocks/>
            </p:cNvSpPr>
            <p:nvPr/>
          </p:nvSpPr>
          <p:spPr bwMode="auto">
            <a:xfrm>
              <a:off x="149" y="2673"/>
              <a:ext cx="14" cy="77"/>
            </a:xfrm>
            <a:custGeom>
              <a:avLst/>
              <a:gdLst>
                <a:gd name="T0" fmla="*/ 0 w 14"/>
                <a:gd name="T1" fmla="*/ 34 h 77"/>
                <a:gd name="T2" fmla="*/ 2 w 14"/>
                <a:gd name="T3" fmla="*/ 34 h 77"/>
                <a:gd name="T4" fmla="*/ 2 w 14"/>
                <a:gd name="T5" fmla="*/ 63 h 77"/>
                <a:gd name="T6" fmla="*/ 3 w 14"/>
                <a:gd name="T7" fmla="*/ 63 h 77"/>
                <a:gd name="T8" fmla="*/ 3 w 14"/>
                <a:gd name="T9" fmla="*/ 9 h 77"/>
                <a:gd name="T10" fmla="*/ 5 w 14"/>
                <a:gd name="T11" fmla="*/ 29 h 77"/>
                <a:gd name="T12" fmla="*/ 5 w 14"/>
                <a:gd name="T13" fmla="*/ 69 h 77"/>
                <a:gd name="T14" fmla="*/ 7 w 14"/>
                <a:gd name="T15" fmla="*/ 77 h 77"/>
                <a:gd name="T16" fmla="*/ 7 w 14"/>
                <a:gd name="T17" fmla="*/ 15 h 77"/>
                <a:gd name="T18" fmla="*/ 9 w 14"/>
                <a:gd name="T19" fmla="*/ 7 h 77"/>
                <a:gd name="T20" fmla="*/ 9 w 14"/>
                <a:gd name="T21" fmla="*/ 61 h 77"/>
                <a:gd name="T22" fmla="*/ 11 w 14"/>
                <a:gd name="T23" fmla="*/ 54 h 77"/>
                <a:gd name="T24" fmla="*/ 11 w 14"/>
                <a:gd name="T25" fmla="*/ 7 h 77"/>
                <a:gd name="T26" fmla="*/ 13 w 14"/>
                <a:gd name="T27" fmla="*/ 0 h 77"/>
                <a:gd name="T28" fmla="*/ 13 w 14"/>
                <a:gd name="T29" fmla="*/ 56 h 77"/>
                <a:gd name="T30" fmla="*/ 14 w 14"/>
                <a:gd name="T31" fmla="*/ 52 h 77"/>
                <a:gd name="T32" fmla="*/ 14 w 14"/>
                <a:gd name="T33" fmla="*/ 21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77"/>
                <a:gd name="T53" fmla="*/ 14 w 14"/>
                <a:gd name="T54" fmla="*/ 77 h 7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77">
                  <a:moveTo>
                    <a:pt x="0" y="34"/>
                  </a:moveTo>
                  <a:lnTo>
                    <a:pt x="2" y="34"/>
                  </a:lnTo>
                  <a:lnTo>
                    <a:pt x="2" y="63"/>
                  </a:lnTo>
                  <a:lnTo>
                    <a:pt x="3" y="63"/>
                  </a:lnTo>
                  <a:lnTo>
                    <a:pt x="3" y="9"/>
                  </a:lnTo>
                  <a:lnTo>
                    <a:pt x="5" y="29"/>
                  </a:lnTo>
                  <a:lnTo>
                    <a:pt x="5" y="69"/>
                  </a:lnTo>
                  <a:lnTo>
                    <a:pt x="7" y="77"/>
                  </a:lnTo>
                  <a:lnTo>
                    <a:pt x="7" y="15"/>
                  </a:lnTo>
                  <a:lnTo>
                    <a:pt x="9" y="7"/>
                  </a:lnTo>
                  <a:lnTo>
                    <a:pt x="9" y="61"/>
                  </a:lnTo>
                  <a:lnTo>
                    <a:pt x="11" y="54"/>
                  </a:lnTo>
                  <a:lnTo>
                    <a:pt x="11" y="7"/>
                  </a:lnTo>
                  <a:lnTo>
                    <a:pt x="13" y="0"/>
                  </a:lnTo>
                  <a:lnTo>
                    <a:pt x="13" y="56"/>
                  </a:lnTo>
                  <a:lnTo>
                    <a:pt x="14" y="52"/>
                  </a:lnTo>
                  <a:lnTo>
                    <a:pt x="14" y="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7" name="Freeform 95"/>
            <p:cNvSpPr>
              <a:spLocks/>
            </p:cNvSpPr>
            <p:nvPr/>
          </p:nvSpPr>
          <p:spPr bwMode="auto">
            <a:xfrm>
              <a:off x="163" y="2661"/>
              <a:ext cx="13" cy="77"/>
            </a:xfrm>
            <a:custGeom>
              <a:avLst/>
              <a:gdLst>
                <a:gd name="T0" fmla="*/ 0 w 13"/>
                <a:gd name="T1" fmla="*/ 33 h 77"/>
                <a:gd name="T2" fmla="*/ 0 w 13"/>
                <a:gd name="T3" fmla="*/ 21 h 77"/>
                <a:gd name="T4" fmla="*/ 0 w 13"/>
                <a:gd name="T5" fmla="*/ 64 h 77"/>
                <a:gd name="T6" fmla="*/ 2 w 13"/>
                <a:gd name="T7" fmla="*/ 73 h 77"/>
                <a:gd name="T8" fmla="*/ 2 w 13"/>
                <a:gd name="T9" fmla="*/ 25 h 77"/>
                <a:gd name="T10" fmla="*/ 4 w 13"/>
                <a:gd name="T11" fmla="*/ 19 h 77"/>
                <a:gd name="T12" fmla="*/ 4 w 13"/>
                <a:gd name="T13" fmla="*/ 75 h 77"/>
                <a:gd name="T14" fmla="*/ 6 w 13"/>
                <a:gd name="T15" fmla="*/ 66 h 77"/>
                <a:gd name="T16" fmla="*/ 6 w 13"/>
                <a:gd name="T17" fmla="*/ 0 h 77"/>
                <a:gd name="T18" fmla="*/ 8 w 13"/>
                <a:gd name="T19" fmla="*/ 21 h 77"/>
                <a:gd name="T20" fmla="*/ 8 w 13"/>
                <a:gd name="T21" fmla="*/ 75 h 77"/>
                <a:gd name="T22" fmla="*/ 9 w 13"/>
                <a:gd name="T23" fmla="*/ 64 h 77"/>
                <a:gd name="T24" fmla="*/ 9 w 13"/>
                <a:gd name="T25" fmla="*/ 19 h 77"/>
                <a:gd name="T26" fmla="*/ 11 w 13"/>
                <a:gd name="T27" fmla="*/ 19 h 77"/>
                <a:gd name="T28" fmla="*/ 11 w 13"/>
                <a:gd name="T29" fmla="*/ 77 h 77"/>
                <a:gd name="T30" fmla="*/ 13 w 13"/>
                <a:gd name="T31" fmla="*/ 64 h 77"/>
                <a:gd name="T32" fmla="*/ 13 w 13"/>
                <a:gd name="T33" fmla="*/ 37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7"/>
                <a:gd name="T53" fmla="*/ 13 w 13"/>
                <a:gd name="T54" fmla="*/ 77 h 7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7">
                  <a:moveTo>
                    <a:pt x="0" y="33"/>
                  </a:moveTo>
                  <a:lnTo>
                    <a:pt x="0" y="21"/>
                  </a:lnTo>
                  <a:lnTo>
                    <a:pt x="0" y="64"/>
                  </a:lnTo>
                  <a:lnTo>
                    <a:pt x="2" y="7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4" y="75"/>
                  </a:lnTo>
                  <a:lnTo>
                    <a:pt x="6" y="66"/>
                  </a:lnTo>
                  <a:lnTo>
                    <a:pt x="6" y="0"/>
                  </a:lnTo>
                  <a:lnTo>
                    <a:pt x="8" y="21"/>
                  </a:lnTo>
                  <a:lnTo>
                    <a:pt x="8" y="75"/>
                  </a:lnTo>
                  <a:lnTo>
                    <a:pt x="9" y="64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1" y="77"/>
                  </a:lnTo>
                  <a:lnTo>
                    <a:pt x="13" y="64"/>
                  </a:lnTo>
                  <a:lnTo>
                    <a:pt x="13" y="3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8" name="Freeform 96"/>
            <p:cNvSpPr>
              <a:spLocks/>
            </p:cNvSpPr>
            <p:nvPr/>
          </p:nvSpPr>
          <p:spPr bwMode="auto">
            <a:xfrm>
              <a:off x="176" y="2680"/>
              <a:ext cx="13" cy="74"/>
            </a:xfrm>
            <a:custGeom>
              <a:avLst/>
              <a:gdLst>
                <a:gd name="T0" fmla="*/ 0 w 13"/>
                <a:gd name="T1" fmla="*/ 18 h 74"/>
                <a:gd name="T2" fmla="*/ 0 w 13"/>
                <a:gd name="T3" fmla="*/ 2 h 74"/>
                <a:gd name="T4" fmla="*/ 0 w 13"/>
                <a:gd name="T5" fmla="*/ 52 h 74"/>
                <a:gd name="T6" fmla="*/ 2 w 13"/>
                <a:gd name="T7" fmla="*/ 56 h 74"/>
                <a:gd name="T8" fmla="*/ 2 w 13"/>
                <a:gd name="T9" fmla="*/ 14 h 74"/>
                <a:gd name="T10" fmla="*/ 4 w 13"/>
                <a:gd name="T11" fmla="*/ 4 h 74"/>
                <a:gd name="T12" fmla="*/ 4 w 13"/>
                <a:gd name="T13" fmla="*/ 56 h 74"/>
                <a:gd name="T14" fmla="*/ 5 w 13"/>
                <a:gd name="T15" fmla="*/ 60 h 74"/>
                <a:gd name="T16" fmla="*/ 5 w 13"/>
                <a:gd name="T17" fmla="*/ 16 h 74"/>
                <a:gd name="T18" fmla="*/ 7 w 13"/>
                <a:gd name="T19" fmla="*/ 0 h 74"/>
                <a:gd name="T20" fmla="*/ 7 w 13"/>
                <a:gd name="T21" fmla="*/ 52 h 74"/>
                <a:gd name="T22" fmla="*/ 9 w 13"/>
                <a:gd name="T23" fmla="*/ 52 h 74"/>
                <a:gd name="T24" fmla="*/ 9 w 13"/>
                <a:gd name="T25" fmla="*/ 18 h 74"/>
                <a:gd name="T26" fmla="*/ 11 w 13"/>
                <a:gd name="T27" fmla="*/ 12 h 74"/>
                <a:gd name="T28" fmla="*/ 11 w 13"/>
                <a:gd name="T29" fmla="*/ 74 h 74"/>
                <a:gd name="T30" fmla="*/ 13 w 13"/>
                <a:gd name="T31" fmla="*/ 49 h 74"/>
                <a:gd name="T32" fmla="*/ 13 w 13"/>
                <a:gd name="T33" fmla="*/ 22 h 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4"/>
                <a:gd name="T53" fmla="*/ 13 w 13"/>
                <a:gd name="T54" fmla="*/ 74 h 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4">
                  <a:moveTo>
                    <a:pt x="0" y="18"/>
                  </a:moveTo>
                  <a:lnTo>
                    <a:pt x="0" y="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2" y="14"/>
                  </a:lnTo>
                  <a:lnTo>
                    <a:pt x="4" y="4"/>
                  </a:lnTo>
                  <a:lnTo>
                    <a:pt x="4" y="56"/>
                  </a:lnTo>
                  <a:lnTo>
                    <a:pt x="5" y="60"/>
                  </a:lnTo>
                  <a:lnTo>
                    <a:pt x="5" y="16"/>
                  </a:lnTo>
                  <a:lnTo>
                    <a:pt x="7" y="0"/>
                  </a:lnTo>
                  <a:lnTo>
                    <a:pt x="7" y="52"/>
                  </a:lnTo>
                  <a:lnTo>
                    <a:pt x="9" y="52"/>
                  </a:lnTo>
                  <a:lnTo>
                    <a:pt x="9" y="18"/>
                  </a:lnTo>
                  <a:lnTo>
                    <a:pt x="11" y="12"/>
                  </a:lnTo>
                  <a:lnTo>
                    <a:pt x="11" y="74"/>
                  </a:lnTo>
                  <a:lnTo>
                    <a:pt x="13" y="49"/>
                  </a:lnTo>
                  <a:lnTo>
                    <a:pt x="13" y="2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49" name="Freeform 97"/>
            <p:cNvSpPr>
              <a:spLocks/>
            </p:cNvSpPr>
            <p:nvPr/>
          </p:nvSpPr>
          <p:spPr bwMode="auto">
            <a:xfrm>
              <a:off x="189" y="2680"/>
              <a:ext cx="12" cy="70"/>
            </a:xfrm>
            <a:custGeom>
              <a:avLst/>
              <a:gdLst>
                <a:gd name="T0" fmla="*/ 0 w 12"/>
                <a:gd name="T1" fmla="*/ 22 h 70"/>
                <a:gd name="T2" fmla="*/ 0 w 12"/>
                <a:gd name="T3" fmla="*/ 0 h 70"/>
                <a:gd name="T4" fmla="*/ 0 w 12"/>
                <a:gd name="T5" fmla="*/ 68 h 70"/>
                <a:gd name="T6" fmla="*/ 1 w 12"/>
                <a:gd name="T7" fmla="*/ 49 h 70"/>
                <a:gd name="T8" fmla="*/ 1 w 12"/>
                <a:gd name="T9" fmla="*/ 8 h 70"/>
                <a:gd name="T10" fmla="*/ 3 w 12"/>
                <a:gd name="T11" fmla="*/ 6 h 70"/>
                <a:gd name="T12" fmla="*/ 3 w 12"/>
                <a:gd name="T13" fmla="*/ 68 h 70"/>
                <a:gd name="T14" fmla="*/ 5 w 12"/>
                <a:gd name="T15" fmla="*/ 56 h 70"/>
                <a:gd name="T16" fmla="*/ 5 w 12"/>
                <a:gd name="T17" fmla="*/ 22 h 70"/>
                <a:gd name="T18" fmla="*/ 7 w 12"/>
                <a:gd name="T19" fmla="*/ 6 h 70"/>
                <a:gd name="T20" fmla="*/ 7 w 12"/>
                <a:gd name="T21" fmla="*/ 70 h 70"/>
                <a:gd name="T22" fmla="*/ 9 w 12"/>
                <a:gd name="T23" fmla="*/ 62 h 70"/>
                <a:gd name="T24" fmla="*/ 9 w 12"/>
                <a:gd name="T25" fmla="*/ 22 h 70"/>
                <a:gd name="T26" fmla="*/ 10 w 12"/>
                <a:gd name="T27" fmla="*/ 22 h 70"/>
                <a:gd name="T28" fmla="*/ 10 w 12"/>
                <a:gd name="T29" fmla="*/ 70 h 70"/>
                <a:gd name="T30" fmla="*/ 12 w 12"/>
                <a:gd name="T31" fmla="*/ 54 h 70"/>
                <a:gd name="T32" fmla="*/ 12 w 12"/>
                <a:gd name="T33" fmla="*/ 31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0"/>
                <a:gd name="T53" fmla="*/ 12 w 12"/>
                <a:gd name="T54" fmla="*/ 70 h 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0">
                  <a:moveTo>
                    <a:pt x="0" y="22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1" y="49"/>
                  </a:lnTo>
                  <a:lnTo>
                    <a:pt x="1" y="8"/>
                  </a:lnTo>
                  <a:lnTo>
                    <a:pt x="3" y="6"/>
                  </a:lnTo>
                  <a:lnTo>
                    <a:pt x="3" y="68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7" y="6"/>
                  </a:lnTo>
                  <a:lnTo>
                    <a:pt x="7" y="70"/>
                  </a:lnTo>
                  <a:lnTo>
                    <a:pt x="9" y="62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0" y="70"/>
                  </a:lnTo>
                  <a:lnTo>
                    <a:pt x="12" y="54"/>
                  </a:lnTo>
                  <a:lnTo>
                    <a:pt x="12" y="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0" name="Freeform 98"/>
            <p:cNvSpPr>
              <a:spLocks/>
            </p:cNvSpPr>
            <p:nvPr/>
          </p:nvSpPr>
          <p:spPr bwMode="auto">
            <a:xfrm>
              <a:off x="201" y="2677"/>
              <a:ext cx="13" cy="75"/>
            </a:xfrm>
            <a:custGeom>
              <a:avLst/>
              <a:gdLst>
                <a:gd name="T0" fmla="*/ 0 w 13"/>
                <a:gd name="T1" fmla="*/ 34 h 75"/>
                <a:gd name="T2" fmla="*/ 0 w 13"/>
                <a:gd name="T3" fmla="*/ 17 h 75"/>
                <a:gd name="T4" fmla="*/ 0 w 13"/>
                <a:gd name="T5" fmla="*/ 73 h 75"/>
                <a:gd name="T6" fmla="*/ 2 w 13"/>
                <a:gd name="T7" fmla="*/ 61 h 75"/>
                <a:gd name="T8" fmla="*/ 2 w 13"/>
                <a:gd name="T9" fmla="*/ 28 h 75"/>
                <a:gd name="T10" fmla="*/ 4 w 13"/>
                <a:gd name="T11" fmla="*/ 25 h 75"/>
                <a:gd name="T12" fmla="*/ 4 w 13"/>
                <a:gd name="T13" fmla="*/ 75 h 75"/>
                <a:gd name="T14" fmla="*/ 6 w 13"/>
                <a:gd name="T15" fmla="*/ 59 h 75"/>
                <a:gd name="T16" fmla="*/ 6 w 13"/>
                <a:gd name="T17" fmla="*/ 34 h 75"/>
                <a:gd name="T18" fmla="*/ 8 w 13"/>
                <a:gd name="T19" fmla="*/ 30 h 75"/>
                <a:gd name="T20" fmla="*/ 8 w 13"/>
                <a:gd name="T21" fmla="*/ 75 h 75"/>
                <a:gd name="T22" fmla="*/ 9 w 13"/>
                <a:gd name="T23" fmla="*/ 71 h 75"/>
                <a:gd name="T24" fmla="*/ 9 w 13"/>
                <a:gd name="T25" fmla="*/ 0 h 75"/>
                <a:gd name="T26" fmla="*/ 11 w 13"/>
                <a:gd name="T27" fmla="*/ 23 h 75"/>
                <a:gd name="T28" fmla="*/ 11 w 13"/>
                <a:gd name="T29" fmla="*/ 65 h 75"/>
                <a:gd name="T30" fmla="*/ 13 w 13"/>
                <a:gd name="T31" fmla="*/ 52 h 75"/>
                <a:gd name="T32" fmla="*/ 13 w 13"/>
                <a:gd name="T33" fmla="*/ 28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5"/>
                <a:gd name="T53" fmla="*/ 13 w 13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5">
                  <a:moveTo>
                    <a:pt x="0" y="34"/>
                  </a:moveTo>
                  <a:lnTo>
                    <a:pt x="0" y="17"/>
                  </a:lnTo>
                  <a:lnTo>
                    <a:pt x="0" y="73"/>
                  </a:lnTo>
                  <a:lnTo>
                    <a:pt x="2" y="61"/>
                  </a:lnTo>
                  <a:lnTo>
                    <a:pt x="2" y="28"/>
                  </a:lnTo>
                  <a:lnTo>
                    <a:pt x="4" y="25"/>
                  </a:lnTo>
                  <a:lnTo>
                    <a:pt x="4" y="75"/>
                  </a:lnTo>
                  <a:lnTo>
                    <a:pt x="6" y="59"/>
                  </a:lnTo>
                  <a:lnTo>
                    <a:pt x="6" y="34"/>
                  </a:lnTo>
                  <a:lnTo>
                    <a:pt x="8" y="30"/>
                  </a:lnTo>
                  <a:lnTo>
                    <a:pt x="8" y="75"/>
                  </a:lnTo>
                  <a:lnTo>
                    <a:pt x="9" y="71"/>
                  </a:lnTo>
                  <a:lnTo>
                    <a:pt x="9" y="0"/>
                  </a:lnTo>
                  <a:lnTo>
                    <a:pt x="11" y="23"/>
                  </a:lnTo>
                  <a:lnTo>
                    <a:pt x="11" y="65"/>
                  </a:lnTo>
                  <a:lnTo>
                    <a:pt x="13" y="52"/>
                  </a:lnTo>
                  <a:lnTo>
                    <a:pt x="13" y="2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1" name="Freeform 99"/>
            <p:cNvSpPr>
              <a:spLocks/>
            </p:cNvSpPr>
            <p:nvPr/>
          </p:nvSpPr>
          <p:spPr bwMode="auto">
            <a:xfrm>
              <a:off x="214" y="2694"/>
              <a:ext cx="14" cy="71"/>
            </a:xfrm>
            <a:custGeom>
              <a:avLst/>
              <a:gdLst>
                <a:gd name="T0" fmla="*/ 0 w 14"/>
                <a:gd name="T1" fmla="*/ 11 h 71"/>
                <a:gd name="T2" fmla="*/ 2 w 14"/>
                <a:gd name="T3" fmla="*/ 6 h 71"/>
                <a:gd name="T4" fmla="*/ 2 w 14"/>
                <a:gd name="T5" fmla="*/ 58 h 71"/>
                <a:gd name="T6" fmla="*/ 4 w 14"/>
                <a:gd name="T7" fmla="*/ 46 h 71"/>
                <a:gd name="T8" fmla="*/ 4 w 14"/>
                <a:gd name="T9" fmla="*/ 15 h 71"/>
                <a:gd name="T10" fmla="*/ 5 w 14"/>
                <a:gd name="T11" fmla="*/ 4 h 71"/>
                <a:gd name="T12" fmla="*/ 5 w 14"/>
                <a:gd name="T13" fmla="*/ 71 h 71"/>
                <a:gd name="T14" fmla="*/ 7 w 14"/>
                <a:gd name="T15" fmla="*/ 48 h 71"/>
                <a:gd name="T16" fmla="*/ 7 w 14"/>
                <a:gd name="T17" fmla="*/ 0 h 71"/>
                <a:gd name="T18" fmla="*/ 9 w 14"/>
                <a:gd name="T19" fmla="*/ 0 h 71"/>
                <a:gd name="T20" fmla="*/ 9 w 14"/>
                <a:gd name="T21" fmla="*/ 65 h 71"/>
                <a:gd name="T22" fmla="*/ 11 w 14"/>
                <a:gd name="T23" fmla="*/ 52 h 71"/>
                <a:gd name="T24" fmla="*/ 11 w 14"/>
                <a:gd name="T25" fmla="*/ 4 h 71"/>
                <a:gd name="T26" fmla="*/ 13 w 14"/>
                <a:gd name="T27" fmla="*/ 17 h 71"/>
                <a:gd name="T28" fmla="*/ 13 w 14"/>
                <a:gd name="T29" fmla="*/ 56 h 71"/>
                <a:gd name="T30" fmla="*/ 14 w 14"/>
                <a:gd name="T31" fmla="*/ 42 h 71"/>
                <a:gd name="T32" fmla="*/ 14 w 14"/>
                <a:gd name="T33" fmla="*/ 17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71"/>
                <a:gd name="T53" fmla="*/ 14 w 14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71">
                  <a:moveTo>
                    <a:pt x="0" y="11"/>
                  </a:moveTo>
                  <a:lnTo>
                    <a:pt x="2" y="6"/>
                  </a:lnTo>
                  <a:lnTo>
                    <a:pt x="2" y="58"/>
                  </a:lnTo>
                  <a:lnTo>
                    <a:pt x="4" y="46"/>
                  </a:lnTo>
                  <a:lnTo>
                    <a:pt x="4" y="15"/>
                  </a:lnTo>
                  <a:lnTo>
                    <a:pt x="5" y="4"/>
                  </a:lnTo>
                  <a:lnTo>
                    <a:pt x="5" y="71"/>
                  </a:lnTo>
                  <a:lnTo>
                    <a:pt x="7" y="48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65"/>
                  </a:lnTo>
                  <a:lnTo>
                    <a:pt x="11" y="52"/>
                  </a:lnTo>
                  <a:lnTo>
                    <a:pt x="11" y="4"/>
                  </a:lnTo>
                  <a:lnTo>
                    <a:pt x="13" y="17"/>
                  </a:lnTo>
                  <a:lnTo>
                    <a:pt x="13" y="56"/>
                  </a:lnTo>
                  <a:lnTo>
                    <a:pt x="14" y="42"/>
                  </a:lnTo>
                  <a:lnTo>
                    <a:pt x="14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2" name="Freeform 100"/>
            <p:cNvSpPr>
              <a:spLocks/>
            </p:cNvSpPr>
            <p:nvPr/>
          </p:nvSpPr>
          <p:spPr bwMode="auto">
            <a:xfrm>
              <a:off x="228" y="2484"/>
              <a:ext cx="13" cy="335"/>
            </a:xfrm>
            <a:custGeom>
              <a:avLst/>
              <a:gdLst>
                <a:gd name="T0" fmla="*/ 0 w 13"/>
                <a:gd name="T1" fmla="*/ 227 h 335"/>
                <a:gd name="T2" fmla="*/ 0 w 13"/>
                <a:gd name="T3" fmla="*/ 208 h 335"/>
                <a:gd name="T4" fmla="*/ 0 w 13"/>
                <a:gd name="T5" fmla="*/ 264 h 335"/>
                <a:gd name="T6" fmla="*/ 2 w 13"/>
                <a:gd name="T7" fmla="*/ 335 h 335"/>
                <a:gd name="T8" fmla="*/ 2 w 13"/>
                <a:gd name="T9" fmla="*/ 0 h 335"/>
                <a:gd name="T10" fmla="*/ 4 w 13"/>
                <a:gd name="T11" fmla="*/ 221 h 335"/>
                <a:gd name="T12" fmla="*/ 4 w 13"/>
                <a:gd name="T13" fmla="*/ 268 h 335"/>
                <a:gd name="T14" fmla="*/ 6 w 13"/>
                <a:gd name="T15" fmla="*/ 270 h 335"/>
                <a:gd name="T16" fmla="*/ 6 w 13"/>
                <a:gd name="T17" fmla="*/ 227 h 335"/>
                <a:gd name="T18" fmla="*/ 8 w 13"/>
                <a:gd name="T19" fmla="*/ 325 h 335"/>
                <a:gd name="T20" fmla="*/ 8 w 13"/>
                <a:gd name="T21" fmla="*/ 4 h 335"/>
                <a:gd name="T22" fmla="*/ 9 w 13"/>
                <a:gd name="T23" fmla="*/ 221 h 335"/>
                <a:gd name="T24" fmla="*/ 9 w 13"/>
                <a:gd name="T25" fmla="*/ 264 h 335"/>
                <a:gd name="T26" fmla="*/ 11 w 13"/>
                <a:gd name="T27" fmla="*/ 268 h 335"/>
                <a:gd name="T28" fmla="*/ 11 w 13"/>
                <a:gd name="T29" fmla="*/ 223 h 335"/>
                <a:gd name="T30" fmla="*/ 13 w 13"/>
                <a:gd name="T31" fmla="*/ 262 h 335"/>
                <a:gd name="T32" fmla="*/ 13 w 13"/>
                <a:gd name="T33" fmla="*/ 225 h 3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5"/>
                <a:gd name="T53" fmla="*/ 13 w 13"/>
                <a:gd name="T54" fmla="*/ 335 h 33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5">
                  <a:moveTo>
                    <a:pt x="0" y="227"/>
                  </a:moveTo>
                  <a:lnTo>
                    <a:pt x="0" y="208"/>
                  </a:lnTo>
                  <a:lnTo>
                    <a:pt x="0" y="264"/>
                  </a:lnTo>
                  <a:lnTo>
                    <a:pt x="2" y="335"/>
                  </a:lnTo>
                  <a:lnTo>
                    <a:pt x="2" y="0"/>
                  </a:lnTo>
                  <a:lnTo>
                    <a:pt x="4" y="221"/>
                  </a:lnTo>
                  <a:lnTo>
                    <a:pt x="4" y="268"/>
                  </a:lnTo>
                  <a:lnTo>
                    <a:pt x="6" y="270"/>
                  </a:lnTo>
                  <a:lnTo>
                    <a:pt x="6" y="227"/>
                  </a:lnTo>
                  <a:lnTo>
                    <a:pt x="8" y="325"/>
                  </a:lnTo>
                  <a:lnTo>
                    <a:pt x="8" y="4"/>
                  </a:lnTo>
                  <a:lnTo>
                    <a:pt x="9" y="221"/>
                  </a:lnTo>
                  <a:lnTo>
                    <a:pt x="9" y="264"/>
                  </a:lnTo>
                  <a:lnTo>
                    <a:pt x="11" y="268"/>
                  </a:lnTo>
                  <a:lnTo>
                    <a:pt x="11" y="223"/>
                  </a:lnTo>
                  <a:lnTo>
                    <a:pt x="13" y="262"/>
                  </a:lnTo>
                  <a:lnTo>
                    <a:pt x="13" y="2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3" name="Freeform 101"/>
            <p:cNvSpPr>
              <a:spLocks/>
            </p:cNvSpPr>
            <p:nvPr/>
          </p:nvSpPr>
          <p:spPr bwMode="auto">
            <a:xfrm>
              <a:off x="241" y="2686"/>
              <a:ext cx="13" cy="71"/>
            </a:xfrm>
            <a:custGeom>
              <a:avLst/>
              <a:gdLst>
                <a:gd name="T0" fmla="*/ 0 w 13"/>
                <a:gd name="T1" fmla="*/ 23 h 71"/>
                <a:gd name="T2" fmla="*/ 0 w 13"/>
                <a:gd name="T3" fmla="*/ 8 h 71"/>
                <a:gd name="T4" fmla="*/ 0 w 13"/>
                <a:gd name="T5" fmla="*/ 71 h 71"/>
                <a:gd name="T6" fmla="*/ 2 w 13"/>
                <a:gd name="T7" fmla="*/ 66 h 71"/>
                <a:gd name="T8" fmla="*/ 2 w 13"/>
                <a:gd name="T9" fmla="*/ 2 h 71"/>
                <a:gd name="T10" fmla="*/ 4 w 13"/>
                <a:gd name="T11" fmla="*/ 8 h 71"/>
                <a:gd name="T12" fmla="*/ 4 w 13"/>
                <a:gd name="T13" fmla="*/ 66 h 71"/>
                <a:gd name="T14" fmla="*/ 5 w 13"/>
                <a:gd name="T15" fmla="*/ 62 h 71"/>
                <a:gd name="T16" fmla="*/ 5 w 13"/>
                <a:gd name="T17" fmla="*/ 8 h 71"/>
                <a:gd name="T18" fmla="*/ 7 w 13"/>
                <a:gd name="T19" fmla="*/ 2 h 71"/>
                <a:gd name="T20" fmla="*/ 7 w 13"/>
                <a:gd name="T21" fmla="*/ 54 h 71"/>
                <a:gd name="T22" fmla="*/ 9 w 13"/>
                <a:gd name="T23" fmla="*/ 56 h 71"/>
                <a:gd name="T24" fmla="*/ 9 w 13"/>
                <a:gd name="T25" fmla="*/ 0 h 71"/>
                <a:gd name="T26" fmla="*/ 11 w 13"/>
                <a:gd name="T27" fmla="*/ 21 h 71"/>
                <a:gd name="T28" fmla="*/ 11 w 13"/>
                <a:gd name="T29" fmla="*/ 62 h 71"/>
                <a:gd name="T30" fmla="*/ 13 w 13"/>
                <a:gd name="T31" fmla="*/ 60 h 71"/>
                <a:gd name="T32" fmla="*/ 13 w 13"/>
                <a:gd name="T33" fmla="*/ 0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23"/>
                  </a:moveTo>
                  <a:lnTo>
                    <a:pt x="0" y="8"/>
                  </a:lnTo>
                  <a:lnTo>
                    <a:pt x="0" y="71"/>
                  </a:lnTo>
                  <a:lnTo>
                    <a:pt x="2" y="66"/>
                  </a:lnTo>
                  <a:lnTo>
                    <a:pt x="2" y="2"/>
                  </a:lnTo>
                  <a:lnTo>
                    <a:pt x="4" y="8"/>
                  </a:lnTo>
                  <a:lnTo>
                    <a:pt x="4" y="66"/>
                  </a:lnTo>
                  <a:lnTo>
                    <a:pt x="5" y="62"/>
                  </a:lnTo>
                  <a:lnTo>
                    <a:pt x="5" y="8"/>
                  </a:lnTo>
                  <a:lnTo>
                    <a:pt x="7" y="2"/>
                  </a:lnTo>
                  <a:lnTo>
                    <a:pt x="7" y="54"/>
                  </a:lnTo>
                  <a:lnTo>
                    <a:pt x="9" y="56"/>
                  </a:lnTo>
                  <a:lnTo>
                    <a:pt x="9" y="0"/>
                  </a:lnTo>
                  <a:lnTo>
                    <a:pt x="11" y="21"/>
                  </a:lnTo>
                  <a:lnTo>
                    <a:pt x="11" y="62"/>
                  </a:lnTo>
                  <a:lnTo>
                    <a:pt x="13" y="60"/>
                  </a:lnTo>
                  <a:lnTo>
                    <a:pt x="13" y="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4" name="Freeform 102"/>
            <p:cNvSpPr>
              <a:spLocks/>
            </p:cNvSpPr>
            <p:nvPr/>
          </p:nvSpPr>
          <p:spPr bwMode="auto">
            <a:xfrm>
              <a:off x="254" y="2682"/>
              <a:ext cx="12" cy="66"/>
            </a:xfrm>
            <a:custGeom>
              <a:avLst/>
              <a:gdLst>
                <a:gd name="T0" fmla="*/ 0 w 12"/>
                <a:gd name="T1" fmla="*/ 4 h 66"/>
                <a:gd name="T2" fmla="*/ 0 w 12"/>
                <a:gd name="T3" fmla="*/ 0 h 66"/>
                <a:gd name="T4" fmla="*/ 0 w 12"/>
                <a:gd name="T5" fmla="*/ 66 h 66"/>
                <a:gd name="T6" fmla="*/ 2 w 12"/>
                <a:gd name="T7" fmla="*/ 56 h 66"/>
                <a:gd name="T8" fmla="*/ 2 w 12"/>
                <a:gd name="T9" fmla="*/ 4 h 66"/>
                <a:gd name="T10" fmla="*/ 3 w 12"/>
                <a:gd name="T11" fmla="*/ 12 h 66"/>
                <a:gd name="T12" fmla="*/ 3 w 12"/>
                <a:gd name="T13" fmla="*/ 58 h 66"/>
                <a:gd name="T14" fmla="*/ 5 w 12"/>
                <a:gd name="T15" fmla="*/ 58 h 66"/>
                <a:gd name="T16" fmla="*/ 5 w 12"/>
                <a:gd name="T17" fmla="*/ 10 h 66"/>
                <a:gd name="T18" fmla="*/ 7 w 12"/>
                <a:gd name="T19" fmla="*/ 18 h 66"/>
                <a:gd name="T20" fmla="*/ 7 w 12"/>
                <a:gd name="T21" fmla="*/ 47 h 66"/>
                <a:gd name="T22" fmla="*/ 9 w 12"/>
                <a:gd name="T23" fmla="*/ 58 h 66"/>
                <a:gd name="T24" fmla="*/ 9 w 12"/>
                <a:gd name="T25" fmla="*/ 2 h 66"/>
                <a:gd name="T26" fmla="*/ 11 w 12"/>
                <a:gd name="T27" fmla="*/ 16 h 66"/>
                <a:gd name="T28" fmla="*/ 11 w 12"/>
                <a:gd name="T29" fmla="*/ 56 h 66"/>
                <a:gd name="T30" fmla="*/ 12 w 12"/>
                <a:gd name="T31" fmla="*/ 54 h 66"/>
                <a:gd name="T32" fmla="*/ 12 w 12"/>
                <a:gd name="T33" fmla="*/ 14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6"/>
                <a:gd name="T53" fmla="*/ 12 w 12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6">
                  <a:moveTo>
                    <a:pt x="0" y="4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2" y="56"/>
                  </a:lnTo>
                  <a:lnTo>
                    <a:pt x="2" y="4"/>
                  </a:lnTo>
                  <a:lnTo>
                    <a:pt x="3" y="12"/>
                  </a:lnTo>
                  <a:lnTo>
                    <a:pt x="3" y="58"/>
                  </a:lnTo>
                  <a:lnTo>
                    <a:pt x="5" y="58"/>
                  </a:lnTo>
                  <a:lnTo>
                    <a:pt x="5" y="10"/>
                  </a:lnTo>
                  <a:lnTo>
                    <a:pt x="7" y="18"/>
                  </a:lnTo>
                  <a:lnTo>
                    <a:pt x="7" y="47"/>
                  </a:lnTo>
                  <a:lnTo>
                    <a:pt x="9" y="58"/>
                  </a:lnTo>
                  <a:lnTo>
                    <a:pt x="9" y="2"/>
                  </a:lnTo>
                  <a:lnTo>
                    <a:pt x="11" y="16"/>
                  </a:lnTo>
                  <a:lnTo>
                    <a:pt x="11" y="56"/>
                  </a:lnTo>
                  <a:lnTo>
                    <a:pt x="12" y="54"/>
                  </a:lnTo>
                  <a:lnTo>
                    <a:pt x="12" y="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5" name="Freeform 103"/>
            <p:cNvSpPr>
              <a:spLocks/>
            </p:cNvSpPr>
            <p:nvPr/>
          </p:nvSpPr>
          <p:spPr bwMode="auto">
            <a:xfrm>
              <a:off x="266" y="2675"/>
              <a:ext cx="13" cy="73"/>
            </a:xfrm>
            <a:custGeom>
              <a:avLst/>
              <a:gdLst>
                <a:gd name="T0" fmla="*/ 0 w 13"/>
                <a:gd name="T1" fmla="*/ 21 h 73"/>
                <a:gd name="T2" fmla="*/ 0 w 13"/>
                <a:gd name="T3" fmla="*/ 2 h 73"/>
                <a:gd name="T4" fmla="*/ 0 w 13"/>
                <a:gd name="T5" fmla="*/ 57 h 73"/>
                <a:gd name="T6" fmla="*/ 2 w 13"/>
                <a:gd name="T7" fmla="*/ 63 h 73"/>
                <a:gd name="T8" fmla="*/ 2 w 13"/>
                <a:gd name="T9" fmla="*/ 11 h 73"/>
                <a:gd name="T10" fmla="*/ 4 w 13"/>
                <a:gd name="T11" fmla="*/ 21 h 73"/>
                <a:gd name="T12" fmla="*/ 4 w 13"/>
                <a:gd name="T13" fmla="*/ 52 h 73"/>
                <a:gd name="T14" fmla="*/ 6 w 13"/>
                <a:gd name="T15" fmla="*/ 61 h 73"/>
                <a:gd name="T16" fmla="*/ 6 w 13"/>
                <a:gd name="T17" fmla="*/ 7 h 73"/>
                <a:gd name="T18" fmla="*/ 8 w 13"/>
                <a:gd name="T19" fmla="*/ 11 h 73"/>
                <a:gd name="T20" fmla="*/ 8 w 13"/>
                <a:gd name="T21" fmla="*/ 54 h 73"/>
                <a:gd name="T22" fmla="*/ 9 w 13"/>
                <a:gd name="T23" fmla="*/ 73 h 73"/>
                <a:gd name="T24" fmla="*/ 9 w 13"/>
                <a:gd name="T25" fmla="*/ 11 h 73"/>
                <a:gd name="T26" fmla="*/ 11 w 13"/>
                <a:gd name="T27" fmla="*/ 0 h 73"/>
                <a:gd name="T28" fmla="*/ 11 w 13"/>
                <a:gd name="T29" fmla="*/ 54 h 73"/>
                <a:gd name="T30" fmla="*/ 13 w 13"/>
                <a:gd name="T31" fmla="*/ 50 h 73"/>
                <a:gd name="T32" fmla="*/ 13 w 13"/>
                <a:gd name="T33" fmla="*/ 17 h 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3"/>
                <a:gd name="T53" fmla="*/ 13 w 13"/>
                <a:gd name="T54" fmla="*/ 73 h 7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3">
                  <a:moveTo>
                    <a:pt x="0" y="21"/>
                  </a:moveTo>
                  <a:lnTo>
                    <a:pt x="0" y="2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2" y="11"/>
                  </a:lnTo>
                  <a:lnTo>
                    <a:pt x="4" y="21"/>
                  </a:lnTo>
                  <a:lnTo>
                    <a:pt x="4" y="52"/>
                  </a:lnTo>
                  <a:lnTo>
                    <a:pt x="6" y="61"/>
                  </a:lnTo>
                  <a:lnTo>
                    <a:pt x="6" y="7"/>
                  </a:lnTo>
                  <a:lnTo>
                    <a:pt x="8" y="11"/>
                  </a:lnTo>
                  <a:lnTo>
                    <a:pt x="8" y="54"/>
                  </a:lnTo>
                  <a:lnTo>
                    <a:pt x="9" y="73"/>
                  </a:lnTo>
                  <a:lnTo>
                    <a:pt x="9" y="11"/>
                  </a:lnTo>
                  <a:lnTo>
                    <a:pt x="11" y="0"/>
                  </a:lnTo>
                  <a:lnTo>
                    <a:pt x="11" y="54"/>
                  </a:lnTo>
                  <a:lnTo>
                    <a:pt x="13" y="50"/>
                  </a:lnTo>
                  <a:lnTo>
                    <a:pt x="13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6" name="Freeform 104"/>
            <p:cNvSpPr>
              <a:spLocks/>
            </p:cNvSpPr>
            <p:nvPr/>
          </p:nvSpPr>
          <p:spPr bwMode="auto">
            <a:xfrm>
              <a:off x="279" y="2673"/>
              <a:ext cx="14" cy="69"/>
            </a:xfrm>
            <a:custGeom>
              <a:avLst/>
              <a:gdLst>
                <a:gd name="T0" fmla="*/ 0 w 14"/>
                <a:gd name="T1" fmla="*/ 19 h 69"/>
                <a:gd name="T2" fmla="*/ 2 w 14"/>
                <a:gd name="T3" fmla="*/ 9 h 69"/>
                <a:gd name="T4" fmla="*/ 2 w 14"/>
                <a:gd name="T5" fmla="*/ 48 h 69"/>
                <a:gd name="T6" fmla="*/ 4 w 14"/>
                <a:gd name="T7" fmla="*/ 54 h 69"/>
                <a:gd name="T8" fmla="*/ 4 w 14"/>
                <a:gd name="T9" fmla="*/ 0 h 69"/>
                <a:gd name="T10" fmla="*/ 5 w 14"/>
                <a:gd name="T11" fmla="*/ 15 h 69"/>
                <a:gd name="T12" fmla="*/ 5 w 14"/>
                <a:gd name="T13" fmla="*/ 61 h 69"/>
                <a:gd name="T14" fmla="*/ 7 w 14"/>
                <a:gd name="T15" fmla="*/ 59 h 69"/>
                <a:gd name="T16" fmla="*/ 7 w 14"/>
                <a:gd name="T17" fmla="*/ 9 h 69"/>
                <a:gd name="T18" fmla="*/ 9 w 14"/>
                <a:gd name="T19" fmla="*/ 7 h 69"/>
                <a:gd name="T20" fmla="*/ 9 w 14"/>
                <a:gd name="T21" fmla="*/ 69 h 69"/>
                <a:gd name="T22" fmla="*/ 11 w 14"/>
                <a:gd name="T23" fmla="*/ 56 h 69"/>
                <a:gd name="T24" fmla="*/ 11 w 14"/>
                <a:gd name="T25" fmla="*/ 4 h 69"/>
                <a:gd name="T26" fmla="*/ 13 w 14"/>
                <a:gd name="T27" fmla="*/ 13 h 69"/>
                <a:gd name="T28" fmla="*/ 13 w 14"/>
                <a:gd name="T29" fmla="*/ 54 h 69"/>
                <a:gd name="T30" fmla="*/ 14 w 14"/>
                <a:gd name="T31" fmla="*/ 42 h 69"/>
                <a:gd name="T32" fmla="*/ 14 w 14"/>
                <a:gd name="T33" fmla="*/ 13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9"/>
                <a:gd name="T53" fmla="*/ 14 w 14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9">
                  <a:moveTo>
                    <a:pt x="0" y="19"/>
                  </a:moveTo>
                  <a:lnTo>
                    <a:pt x="2" y="9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61"/>
                  </a:lnTo>
                  <a:lnTo>
                    <a:pt x="7" y="59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69"/>
                  </a:lnTo>
                  <a:lnTo>
                    <a:pt x="11" y="56"/>
                  </a:lnTo>
                  <a:lnTo>
                    <a:pt x="11" y="4"/>
                  </a:lnTo>
                  <a:lnTo>
                    <a:pt x="13" y="13"/>
                  </a:lnTo>
                  <a:lnTo>
                    <a:pt x="13" y="54"/>
                  </a:lnTo>
                  <a:lnTo>
                    <a:pt x="14" y="42"/>
                  </a:lnTo>
                  <a:lnTo>
                    <a:pt x="14" y="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7" name="Freeform 105"/>
            <p:cNvSpPr>
              <a:spLocks/>
            </p:cNvSpPr>
            <p:nvPr/>
          </p:nvSpPr>
          <p:spPr bwMode="auto">
            <a:xfrm>
              <a:off x="293" y="2673"/>
              <a:ext cx="13" cy="69"/>
            </a:xfrm>
            <a:custGeom>
              <a:avLst/>
              <a:gdLst>
                <a:gd name="T0" fmla="*/ 0 w 13"/>
                <a:gd name="T1" fmla="*/ 13 h 69"/>
                <a:gd name="T2" fmla="*/ 0 w 13"/>
                <a:gd name="T3" fmla="*/ 9 h 69"/>
                <a:gd name="T4" fmla="*/ 0 w 13"/>
                <a:gd name="T5" fmla="*/ 40 h 69"/>
                <a:gd name="T6" fmla="*/ 2 w 13"/>
                <a:gd name="T7" fmla="*/ 56 h 69"/>
                <a:gd name="T8" fmla="*/ 2 w 13"/>
                <a:gd name="T9" fmla="*/ 0 h 69"/>
                <a:gd name="T10" fmla="*/ 4 w 13"/>
                <a:gd name="T11" fmla="*/ 2 h 69"/>
                <a:gd name="T12" fmla="*/ 4 w 13"/>
                <a:gd name="T13" fmla="*/ 61 h 69"/>
                <a:gd name="T14" fmla="*/ 6 w 13"/>
                <a:gd name="T15" fmla="*/ 63 h 69"/>
                <a:gd name="T16" fmla="*/ 6 w 13"/>
                <a:gd name="T17" fmla="*/ 7 h 69"/>
                <a:gd name="T18" fmla="*/ 8 w 13"/>
                <a:gd name="T19" fmla="*/ 13 h 69"/>
                <a:gd name="T20" fmla="*/ 8 w 13"/>
                <a:gd name="T21" fmla="*/ 59 h 69"/>
                <a:gd name="T22" fmla="*/ 10 w 13"/>
                <a:gd name="T23" fmla="*/ 69 h 69"/>
                <a:gd name="T24" fmla="*/ 10 w 13"/>
                <a:gd name="T25" fmla="*/ 27 h 69"/>
                <a:gd name="T26" fmla="*/ 11 w 13"/>
                <a:gd name="T27" fmla="*/ 11 h 69"/>
                <a:gd name="T28" fmla="*/ 11 w 13"/>
                <a:gd name="T29" fmla="*/ 63 h 69"/>
                <a:gd name="T30" fmla="*/ 13 w 13"/>
                <a:gd name="T31" fmla="*/ 52 h 69"/>
                <a:gd name="T32" fmla="*/ 13 w 13"/>
                <a:gd name="T33" fmla="*/ 25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9"/>
                <a:gd name="T53" fmla="*/ 13 w 13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9">
                  <a:moveTo>
                    <a:pt x="0" y="13"/>
                  </a:moveTo>
                  <a:lnTo>
                    <a:pt x="0" y="9"/>
                  </a:lnTo>
                  <a:lnTo>
                    <a:pt x="0" y="40"/>
                  </a:lnTo>
                  <a:lnTo>
                    <a:pt x="2" y="56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6" y="7"/>
                  </a:lnTo>
                  <a:lnTo>
                    <a:pt x="8" y="13"/>
                  </a:lnTo>
                  <a:lnTo>
                    <a:pt x="8" y="59"/>
                  </a:lnTo>
                  <a:lnTo>
                    <a:pt x="10" y="69"/>
                  </a:lnTo>
                  <a:lnTo>
                    <a:pt x="10" y="27"/>
                  </a:lnTo>
                  <a:lnTo>
                    <a:pt x="11" y="11"/>
                  </a:lnTo>
                  <a:lnTo>
                    <a:pt x="11" y="63"/>
                  </a:lnTo>
                  <a:lnTo>
                    <a:pt x="13" y="52"/>
                  </a:lnTo>
                  <a:lnTo>
                    <a:pt x="13" y="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8" name="Freeform 106"/>
            <p:cNvSpPr>
              <a:spLocks/>
            </p:cNvSpPr>
            <p:nvPr/>
          </p:nvSpPr>
          <p:spPr bwMode="auto">
            <a:xfrm>
              <a:off x="306" y="2684"/>
              <a:ext cx="13" cy="75"/>
            </a:xfrm>
            <a:custGeom>
              <a:avLst/>
              <a:gdLst>
                <a:gd name="T0" fmla="*/ 0 w 13"/>
                <a:gd name="T1" fmla="*/ 14 h 75"/>
                <a:gd name="T2" fmla="*/ 0 w 13"/>
                <a:gd name="T3" fmla="*/ 0 h 75"/>
                <a:gd name="T4" fmla="*/ 0 w 13"/>
                <a:gd name="T5" fmla="*/ 54 h 75"/>
                <a:gd name="T6" fmla="*/ 2 w 13"/>
                <a:gd name="T7" fmla="*/ 62 h 75"/>
                <a:gd name="T8" fmla="*/ 2 w 13"/>
                <a:gd name="T9" fmla="*/ 10 h 75"/>
                <a:gd name="T10" fmla="*/ 4 w 13"/>
                <a:gd name="T11" fmla="*/ 10 h 75"/>
                <a:gd name="T12" fmla="*/ 4 w 13"/>
                <a:gd name="T13" fmla="*/ 66 h 75"/>
                <a:gd name="T14" fmla="*/ 6 w 13"/>
                <a:gd name="T15" fmla="*/ 52 h 75"/>
                <a:gd name="T16" fmla="*/ 6 w 13"/>
                <a:gd name="T17" fmla="*/ 23 h 75"/>
                <a:gd name="T18" fmla="*/ 7 w 13"/>
                <a:gd name="T19" fmla="*/ 21 h 75"/>
                <a:gd name="T20" fmla="*/ 7 w 13"/>
                <a:gd name="T21" fmla="*/ 70 h 75"/>
                <a:gd name="T22" fmla="*/ 9 w 13"/>
                <a:gd name="T23" fmla="*/ 64 h 75"/>
                <a:gd name="T24" fmla="*/ 9 w 13"/>
                <a:gd name="T25" fmla="*/ 21 h 75"/>
                <a:gd name="T26" fmla="*/ 11 w 13"/>
                <a:gd name="T27" fmla="*/ 10 h 75"/>
                <a:gd name="T28" fmla="*/ 11 w 13"/>
                <a:gd name="T29" fmla="*/ 75 h 75"/>
                <a:gd name="T30" fmla="*/ 13 w 13"/>
                <a:gd name="T31" fmla="*/ 62 h 75"/>
                <a:gd name="T32" fmla="*/ 13 w 13"/>
                <a:gd name="T33" fmla="*/ 31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5"/>
                <a:gd name="T53" fmla="*/ 13 w 13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5">
                  <a:moveTo>
                    <a:pt x="0" y="14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2" y="6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66"/>
                  </a:lnTo>
                  <a:lnTo>
                    <a:pt x="6" y="52"/>
                  </a:lnTo>
                  <a:lnTo>
                    <a:pt x="6" y="23"/>
                  </a:lnTo>
                  <a:lnTo>
                    <a:pt x="7" y="21"/>
                  </a:lnTo>
                  <a:lnTo>
                    <a:pt x="7" y="70"/>
                  </a:lnTo>
                  <a:lnTo>
                    <a:pt x="9" y="64"/>
                  </a:lnTo>
                  <a:lnTo>
                    <a:pt x="9" y="21"/>
                  </a:lnTo>
                  <a:lnTo>
                    <a:pt x="11" y="10"/>
                  </a:lnTo>
                  <a:lnTo>
                    <a:pt x="11" y="75"/>
                  </a:lnTo>
                  <a:lnTo>
                    <a:pt x="13" y="62"/>
                  </a:lnTo>
                  <a:lnTo>
                    <a:pt x="13" y="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9" name="Freeform 107"/>
            <p:cNvSpPr>
              <a:spLocks/>
            </p:cNvSpPr>
            <p:nvPr/>
          </p:nvSpPr>
          <p:spPr bwMode="auto">
            <a:xfrm>
              <a:off x="319" y="2700"/>
              <a:ext cx="12" cy="61"/>
            </a:xfrm>
            <a:custGeom>
              <a:avLst/>
              <a:gdLst>
                <a:gd name="T0" fmla="*/ 0 w 12"/>
                <a:gd name="T1" fmla="*/ 15 h 61"/>
                <a:gd name="T2" fmla="*/ 0 w 12"/>
                <a:gd name="T3" fmla="*/ 11 h 61"/>
                <a:gd name="T4" fmla="*/ 0 w 12"/>
                <a:gd name="T5" fmla="*/ 61 h 61"/>
                <a:gd name="T6" fmla="*/ 2 w 12"/>
                <a:gd name="T7" fmla="*/ 54 h 61"/>
                <a:gd name="T8" fmla="*/ 2 w 12"/>
                <a:gd name="T9" fmla="*/ 5 h 61"/>
                <a:gd name="T10" fmla="*/ 3 w 12"/>
                <a:gd name="T11" fmla="*/ 7 h 61"/>
                <a:gd name="T12" fmla="*/ 3 w 12"/>
                <a:gd name="T13" fmla="*/ 54 h 61"/>
                <a:gd name="T14" fmla="*/ 5 w 12"/>
                <a:gd name="T15" fmla="*/ 54 h 61"/>
                <a:gd name="T16" fmla="*/ 5 w 12"/>
                <a:gd name="T17" fmla="*/ 0 h 61"/>
                <a:gd name="T18" fmla="*/ 7 w 12"/>
                <a:gd name="T19" fmla="*/ 9 h 61"/>
                <a:gd name="T20" fmla="*/ 7 w 12"/>
                <a:gd name="T21" fmla="*/ 52 h 61"/>
                <a:gd name="T22" fmla="*/ 9 w 12"/>
                <a:gd name="T23" fmla="*/ 54 h 61"/>
                <a:gd name="T24" fmla="*/ 9 w 12"/>
                <a:gd name="T25" fmla="*/ 19 h 61"/>
                <a:gd name="T26" fmla="*/ 11 w 12"/>
                <a:gd name="T27" fmla="*/ 13 h 61"/>
                <a:gd name="T28" fmla="*/ 11 w 12"/>
                <a:gd name="T29" fmla="*/ 61 h 61"/>
                <a:gd name="T30" fmla="*/ 12 w 12"/>
                <a:gd name="T31" fmla="*/ 50 h 61"/>
                <a:gd name="T32" fmla="*/ 12 w 12"/>
                <a:gd name="T33" fmla="*/ 27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1"/>
                <a:gd name="T53" fmla="*/ 12 w 12"/>
                <a:gd name="T54" fmla="*/ 61 h 6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1">
                  <a:moveTo>
                    <a:pt x="0" y="15"/>
                  </a:moveTo>
                  <a:lnTo>
                    <a:pt x="0" y="11"/>
                  </a:lnTo>
                  <a:lnTo>
                    <a:pt x="0" y="61"/>
                  </a:lnTo>
                  <a:lnTo>
                    <a:pt x="2" y="54"/>
                  </a:lnTo>
                  <a:lnTo>
                    <a:pt x="2" y="5"/>
                  </a:lnTo>
                  <a:lnTo>
                    <a:pt x="3" y="7"/>
                  </a:lnTo>
                  <a:lnTo>
                    <a:pt x="3" y="54"/>
                  </a:lnTo>
                  <a:lnTo>
                    <a:pt x="5" y="54"/>
                  </a:lnTo>
                  <a:lnTo>
                    <a:pt x="5" y="0"/>
                  </a:lnTo>
                  <a:lnTo>
                    <a:pt x="7" y="9"/>
                  </a:lnTo>
                  <a:lnTo>
                    <a:pt x="7" y="52"/>
                  </a:lnTo>
                  <a:lnTo>
                    <a:pt x="9" y="54"/>
                  </a:lnTo>
                  <a:lnTo>
                    <a:pt x="9" y="19"/>
                  </a:lnTo>
                  <a:lnTo>
                    <a:pt x="11" y="13"/>
                  </a:lnTo>
                  <a:lnTo>
                    <a:pt x="11" y="61"/>
                  </a:lnTo>
                  <a:lnTo>
                    <a:pt x="12" y="50"/>
                  </a:lnTo>
                  <a:lnTo>
                    <a:pt x="12" y="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0" name="Freeform 108"/>
            <p:cNvSpPr>
              <a:spLocks/>
            </p:cNvSpPr>
            <p:nvPr/>
          </p:nvSpPr>
          <p:spPr bwMode="auto">
            <a:xfrm>
              <a:off x="331" y="2698"/>
              <a:ext cx="13" cy="69"/>
            </a:xfrm>
            <a:custGeom>
              <a:avLst/>
              <a:gdLst>
                <a:gd name="T0" fmla="*/ 0 w 13"/>
                <a:gd name="T1" fmla="*/ 29 h 69"/>
                <a:gd name="T2" fmla="*/ 0 w 13"/>
                <a:gd name="T3" fmla="*/ 15 h 69"/>
                <a:gd name="T4" fmla="*/ 0 w 13"/>
                <a:gd name="T5" fmla="*/ 69 h 69"/>
                <a:gd name="T6" fmla="*/ 2 w 13"/>
                <a:gd name="T7" fmla="*/ 63 h 69"/>
                <a:gd name="T8" fmla="*/ 2 w 13"/>
                <a:gd name="T9" fmla="*/ 21 h 69"/>
                <a:gd name="T10" fmla="*/ 4 w 13"/>
                <a:gd name="T11" fmla="*/ 15 h 69"/>
                <a:gd name="T12" fmla="*/ 4 w 13"/>
                <a:gd name="T13" fmla="*/ 69 h 69"/>
                <a:gd name="T14" fmla="*/ 6 w 13"/>
                <a:gd name="T15" fmla="*/ 52 h 69"/>
                <a:gd name="T16" fmla="*/ 6 w 13"/>
                <a:gd name="T17" fmla="*/ 7 h 69"/>
                <a:gd name="T18" fmla="*/ 8 w 13"/>
                <a:gd name="T19" fmla="*/ 0 h 69"/>
                <a:gd name="T20" fmla="*/ 8 w 13"/>
                <a:gd name="T21" fmla="*/ 63 h 69"/>
                <a:gd name="T22" fmla="*/ 9 w 13"/>
                <a:gd name="T23" fmla="*/ 61 h 69"/>
                <a:gd name="T24" fmla="*/ 9 w 13"/>
                <a:gd name="T25" fmla="*/ 13 h 69"/>
                <a:gd name="T26" fmla="*/ 11 w 13"/>
                <a:gd name="T27" fmla="*/ 2 h 69"/>
                <a:gd name="T28" fmla="*/ 11 w 13"/>
                <a:gd name="T29" fmla="*/ 54 h 69"/>
                <a:gd name="T30" fmla="*/ 13 w 13"/>
                <a:gd name="T31" fmla="*/ 42 h 69"/>
                <a:gd name="T32" fmla="*/ 13 w 13"/>
                <a:gd name="T33" fmla="*/ 17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9"/>
                <a:gd name="T53" fmla="*/ 13 w 13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9">
                  <a:moveTo>
                    <a:pt x="0" y="29"/>
                  </a:moveTo>
                  <a:lnTo>
                    <a:pt x="0" y="15"/>
                  </a:lnTo>
                  <a:lnTo>
                    <a:pt x="0" y="69"/>
                  </a:lnTo>
                  <a:lnTo>
                    <a:pt x="2" y="63"/>
                  </a:lnTo>
                  <a:lnTo>
                    <a:pt x="2" y="21"/>
                  </a:lnTo>
                  <a:lnTo>
                    <a:pt x="4" y="15"/>
                  </a:lnTo>
                  <a:lnTo>
                    <a:pt x="4" y="69"/>
                  </a:lnTo>
                  <a:lnTo>
                    <a:pt x="6" y="52"/>
                  </a:lnTo>
                  <a:lnTo>
                    <a:pt x="6" y="7"/>
                  </a:lnTo>
                  <a:lnTo>
                    <a:pt x="8" y="0"/>
                  </a:lnTo>
                  <a:lnTo>
                    <a:pt x="8" y="63"/>
                  </a:lnTo>
                  <a:lnTo>
                    <a:pt x="9" y="61"/>
                  </a:lnTo>
                  <a:lnTo>
                    <a:pt x="9" y="13"/>
                  </a:lnTo>
                  <a:lnTo>
                    <a:pt x="11" y="2"/>
                  </a:lnTo>
                  <a:lnTo>
                    <a:pt x="11" y="54"/>
                  </a:lnTo>
                  <a:lnTo>
                    <a:pt x="13" y="42"/>
                  </a:lnTo>
                  <a:lnTo>
                    <a:pt x="13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1" name="Freeform 109"/>
            <p:cNvSpPr>
              <a:spLocks/>
            </p:cNvSpPr>
            <p:nvPr/>
          </p:nvSpPr>
          <p:spPr bwMode="auto">
            <a:xfrm>
              <a:off x="344" y="2705"/>
              <a:ext cx="15" cy="72"/>
            </a:xfrm>
            <a:custGeom>
              <a:avLst/>
              <a:gdLst>
                <a:gd name="T0" fmla="*/ 0 w 15"/>
                <a:gd name="T1" fmla="*/ 10 h 72"/>
                <a:gd name="T2" fmla="*/ 2 w 15"/>
                <a:gd name="T3" fmla="*/ 4 h 72"/>
                <a:gd name="T4" fmla="*/ 2 w 15"/>
                <a:gd name="T5" fmla="*/ 52 h 72"/>
                <a:gd name="T6" fmla="*/ 4 w 15"/>
                <a:gd name="T7" fmla="*/ 47 h 72"/>
                <a:gd name="T8" fmla="*/ 4 w 15"/>
                <a:gd name="T9" fmla="*/ 10 h 72"/>
                <a:gd name="T10" fmla="*/ 6 w 15"/>
                <a:gd name="T11" fmla="*/ 6 h 72"/>
                <a:gd name="T12" fmla="*/ 6 w 15"/>
                <a:gd name="T13" fmla="*/ 72 h 72"/>
                <a:gd name="T14" fmla="*/ 7 w 15"/>
                <a:gd name="T15" fmla="*/ 49 h 72"/>
                <a:gd name="T16" fmla="*/ 7 w 15"/>
                <a:gd name="T17" fmla="*/ 14 h 72"/>
                <a:gd name="T18" fmla="*/ 9 w 15"/>
                <a:gd name="T19" fmla="*/ 2 h 72"/>
                <a:gd name="T20" fmla="*/ 9 w 15"/>
                <a:gd name="T21" fmla="*/ 54 h 72"/>
                <a:gd name="T22" fmla="*/ 11 w 15"/>
                <a:gd name="T23" fmla="*/ 45 h 72"/>
                <a:gd name="T24" fmla="*/ 11 w 15"/>
                <a:gd name="T25" fmla="*/ 8 h 72"/>
                <a:gd name="T26" fmla="*/ 13 w 15"/>
                <a:gd name="T27" fmla="*/ 0 h 72"/>
                <a:gd name="T28" fmla="*/ 13 w 15"/>
                <a:gd name="T29" fmla="*/ 49 h 72"/>
                <a:gd name="T30" fmla="*/ 15 w 15"/>
                <a:gd name="T31" fmla="*/ 33 h 72"/>
                <a:gd name="T32" fmla="*/ 15 w 15"/>
                <a:gd name="T33" fmla="*/ 16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72"/>
                <a:gd name="T53" fmla="*/ 15 w 15"/>
                <a:gd name="T54" fmla="*/ 72 h 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72">
                  <a:moveTo>
                    <a:pt x="0" y="10"/>
                  </a:moveTo>
                  <a:lnTo>
                    <a:pt x="2" y="4"/>
                  </a:lnTo>
                  <a:lnTo>
                    <a:pt x="2" y="52"/>
                  </a:lnTo>
                  <a:lnTo>
                    <a:pt x="4" y="47"/>
                  </a:lnTo>
                  <a:lnTo>
                    <a:pt x="4" y="10"/>
                  </a:lnTo>
                  <a:lnTo>
                    <a:pt x="6" y="6"/>
                  </a:lnTo>
                  <a:lnTo>
                    <a:pt x="6" y="72"/>
                  </a:lnTo>
                  <a:lnTo>
                    <a:pt x="7" y="49"/>
                  </a:lnTo>
                  <a:lnTo>
                    <a:pt x="7" y="14"/>
                  </a:lnTo>
                  <a:lnTo>
                    <a:pt x="9" y="2"/>
                  </a:lnTo>
                  <a:lnTo>
                    <a:pt x="9" y="54"/>
                  </a:lnTo>
                  <a:lnTo>
                    <a:pt x="11" y="45"/>
                  </a:lnTo>
                  <a:lnTo>
                    <a:pt x="11" y="8"/>
                  </a:lnTo>
                  <a:lnTo>
                    <a:pt x="13" y="0"/>
                  </a:lnTo>
                  <a:lnTo>
                    <a:pt x="13" y="49"/>
                  </a:lnTo>
                  <a:lnTo>
                    <a:pt x="15" y="33"/>
                  </a:lnTo>
                  <a:lnTo>
                    <a:pt x="15" y="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2" name="Freeform 110"/>
            <p:cNvSpPr>
              <a:spLocks/>
            </p:cNvSpPr>
            <p:nvPr/>
          </p:nvSpPr>
          <p:spPr bwMode="auto">
            <a:xfrm>
              <a:off x="359" y="2696"/>
              <a:ext cx="12" cy="61"/>
            </a:xfrm>
            <a:custGeom>
              <a:avLst/>
              <a:gdLst>
                <a:gd name="T0" fmla="*/ 0 w 12"/>
                <a:gd name="T1" fmla="*/ 25 h 61"/>
                <a:gd name="T2" fmla="*/ 0 w 12"/>
                <a:gd name="T3" fmla="*/ 9 h 61"/>
                <a:gd name="T4" fmla="*/ 0 w 12"/>
                <a:gd name="T5" fmla="*/ 56 h 61"/>
                <a:gd name="T6" fmla="*/ 1 w 12"/>
                <a:gd name="T7" fmla="*/ 56 h 61"/>
                <a:gd name="T8" fmla="*/ 1 w 12"/>
                <a:gd name="T9" fmla="*/ 17 h 61"/>
                <a:gd name="T10" fmla="*/ 3 w 12"/>
                <a:gd name="T11" fmla="*/ 6 h 61"/>
                <a:gd name="T12" fmla="*/ 3 w 12"/>
                <a:gd name="T13" fmla="*/ 61 h 61"/>
                <a:gd name="T14" fmla="*/ 5 w 12"/>
                <a:gd name="T15" fmla="*/ 54 h 61"/>
                <a:gd name="T16" fmla="*/ 5 w 12"/>
                <a:gd name="T17" fmla="*/ 4 h 61"/>
                <a:gd name="T18" fmla="*/ 7 w 12"/>
                <a:gd name="T19" fmla="*/ 9 h 61"/>
                <a:gd name="T20" fmla="*/ 7 w 12"/>
                <a:gd name="T21" fmla="*/ 54 h 61"/>
                <a:gd name="T22" fmla="*/ 9 w 12"/>
                <a:gd name="T23" fmla="*/ 61 h 61"/>
                <a:gd name="T24" fmla="*/ 9 w 12"/>
                <a:gd name="T25" fmla="*/ 0 h 61"/>
                <a:gd name="T26" fmla="*/ 10 w 12"/>
                <a:gd name="T27" fmla="*/ 0 h 61"/>
                <a:gd name="T28" fmla="*/ 10 w 12"/>
                <a:gd name="T29" fmla="*/ 52 h 61"/>
                <a:gd name="T30" fmla="*/ 12 w 12"/>
                <a:gd name="T31" fmla="*/ 31 h 61"/>
                <a:gd name="T32" fmla="*/ 12 w 12"/>
                <a:gd name="T33" fmla="*/ 6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1"/>
                <a:gd name="T53" fmla="*/ 12 w 12"/>
                <a:gd name="T54" fmla="*/ 61 h 6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1">
                  <a:moveTo>
                    <a:pt x="0" y="25"/>
                  </a:moveTo>
                  <a:lnTo>
                    <a:pt x="0" y="9"/>
                  </a:lnTo>
                  <a:lnTo>
                    <a:pt x="0" y="56"/>
                  </a:lnTo>
                  <a:lnTo>
                    <a:pt x="1" y="56"/>
                  </a:lnTo>
                  <a:lnTo>
                    <a:pt x="1" y="17"/>
                  </a:lnTo>
                  <a:lnTo>
                    <a:pt x="3" y="6"/>
                  </a:lnTo>
                  <a:lnTo>
                    <a:pt x="3" y="61"/>
                  </a:lnTo>
                  <a:lnTo>
                    <a:pt x="5" y="54"/>
                  </a:lnTo>
                  <a:lnTo>
                    <a:pt x="5" y="4"/>
                  </a:lnTo>
                  <a:lnTo>
                    <a:pt x="7" y="9"/>
                  </a:lnTo>
                  <a:lnTo>
                    <a:pt x="7" y="54"/>
                  </a:lnTo>
                  <a:lnTo>
                    <a:pt x="9" y="6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52"/>
                  </a:lnTo>
                  <a:lnTo>
                    <a:pt x="12" y="31"/>
                  </a:lnTo>
                  <a:lnTo>
                    <a:pt x="12" y="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3" name="Freeform 111"/>
            <p:cNvSpPr>
              <a:spLocks/>
            </p:cNvSpPr>
            <p:nvPr/>
          </p:nvSpPr>
          <p:spPr bwMode="auto">
            <a:xfrm>
              <a:off x="371" y="2496"/>
              <a:ext cx="13" cy="308"/>
            </a:xfrm>
            <a:custGeom>
              <a:avLst/>
              <a:gdLst>
                <a:gd name="T0" fmla="*/ 0 w 13"/>
                <a:gd name="T1" fmla="*/ 206 h 308"/>
                <a:gd name="T2" fmla="*/ 0 w 13"/>
                <a:gd name="T3" fmla="*/ 308 h 308"/>
                <a:gd name="T4" fmla="*/ 0 w 13"/>
                <a:gd name="T5" fmla="*/ 0 h 308"/>
                <a:gd name="T6" fmla="*/ 2 w 13"/>
                <a:gd name="T7" fmla="*/ 200 h 308"/>
                <a:gd name="T8" fmla="*/ 2 w 13"/>
                <a:gd name="T9" fmla="*/ 238 h 308"/>
                <a:gd name="T10" fmla="*/ 4 w 13"/>
                <a:gd name="T11" fmla="*/ 244 h 308"/>
                <a:gd name="T12" fmla="*/ 4 w 13"/>
                <a:gd name="T13" fmla="*/ 192 h 308"/>
                <a:gd name="T14" fmla="*/ 6 w 13"/>
                <a:gd name="T15" fmla="*/ 198 h 308"/>
                <a:gd name="T16" fmla="*/ 6 w 13"/>
                <a:gd name="T17" fmla="*/ 246 h 308"/>
                <a:gd name="T18" fmla="*/ 7 w 13"/>
                <a:gd name="T19" fmla="*/ 242 h 308"/>
                <a:gd name="T20" fmla="*/ 7 w 13"/>
                <a:gd name="T21" fmla="*/ 188 h 308"/>
                <a:gd name="T22" fmla="*/ 9 w 13"/>
                <a:gd name="T23" fmla="*/ 192 h 308"/>
                <a:gd name="T24" fmla="*/ 9 w 13"/>
                <a:gd name="T25" fmla="*/ 242 h 308"/>
                <a:gd name="T26" fmla="*/ 11 w 13"/>
                <a:gd name="T27" fmla="*/ 236 h 308"/>
                <a:gd name="T28" fmla="*/ 11 w 13"/>
                <a:gd name="T29" fmla="*/ 200 h 308"/>
                <a:gd name="T30" fmla="*/ 13 w 13"/>
                <a:gd name="T31" fmla="*/ 238 h 308"/>
                <a:gd name="T32" fmla="*/ 13 w 13"/>
                <a:gd name="T33" fmla="*/ 20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08"/>
                <a:gd name="T53" fmla="*/ 13 w 13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08">
                  <a:moveTo>
                    <a:pt x="0" y="206"/>
                  </a:moveTo>
                  <a:lnTo>
                    <a:pt x="0" y="308"/>
                  </a:lnTo>
                  <a:lnTo>
                    <a:pt x="0" y="0"/>
                  </a:lnTo>
                  <a:lnTo>
                    <a:pt x="2" y="200"/>
                  </a:lnTo>
                  <a:lnTo>
                    <a:pt x="2" y="238"/>
                  </a:lnTo>
                  <a:lnTo>
                    <a:pt x="4" y="244"/>
                  </a:lnTo>
                  <a:lnTo>
                    <a:pt x="4" y="192"/>
                  </a:lnTo>
                  <a:lnTo>
                    <a:pt x="6" y="198"/>
                  </a:lnTo>
                  <a:lnTo>
                    <a:pt x="6" y="246"/>
                  </a:lnTo>
                  <a:lnTo>
                    <a:pt x="7" y="242"/>
                  </a:lnTo>
                  <a:lnTo>
                    <a:pt x="7" y="188"/>
                  </a:lnTo>
                  <a:lnTo>
                    <a:pt x="9" y="192"/>
                  </a:lnTo>
                  <a:lnTo>
                    <a:pt x="9" y="242"/>
                  </a:lnTo>
                  <a:lnTo>
                    <a:pt x="11" y="236"/>
                  </a:lnTo>
                  <a:lnTo>
                    <a:pt x="11" y="200"/>
                  </a:lnTo>
                  <a:lnTo>
                    <a:pt x="13" y="238"/>
                  </a:lnTo>
                  <a:lnTo>
                    <a:pt x="13" y="20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4" name="Freeform 112"/>
            <p:cNvSpPr>
              <a:spLocks/>
            </p:cNvSpPr>
            <p:nvPr/>
          </p:nvSpPr>
          <p:spPr bwMode="auto">
            <a:xfrm>
              <a:off x="384" y="2677"/>
              <a:ext cx="12" cy="69"/>
            </a:xfrm>
            <a:custGeom>
              <a:avLst/>
              <a:gdLst>
                <a:gd name="T0" fmla="*/ 0 w 12"/>
                <a:gd name="T1" fmla="*/ 19 h 69"/>
                <a:gd name="T2" fmla="*/ 0 w 12"/>
                <a:gd name="T3" fmla="*/ 11 h 69"/>
                <a:gd name="T4" fmla="*/ 0 w 12"/>
                <a:gd name="T5" fmla="*/ 69 h 69"/>
                <a:gd name="T6" fmla="*/ 2 w 12"/>
                <a:gd name="T7" fmla="*/ 59 h 69"/>
                <a:gd name="T8" fmla="*/ 2 w 12"/>
                <a:gd name="T9" fmla="*/ 9 h 69"/>
                <a:gd name="T10" fmla="*/ 3 w 12"/>
                <a:gd name="T11" fmla="*/ 7 h 69"/>
                <a:gd name="T12" fmla="*/ 3 w 12"/>
                <a:gd name="T13" fmla="*/ 63 h 69"/>
                <a:gd name="T14" fmla="*/ 5 w 12"/>
                <a:gd name="T15" fmla="*/ 69 h 69"/>
                <a:gd name="T16" fmla="*/ 5 w 12"/>
                <a:gd name="T17" fmla="*/ 0 h 69"/>
                <a:gd name="T18" fmla="*/ 7 w 12"/>
                <a:gd name="T19" fmla="*/ 23 h 69"/>
                <a:gd name="T20" fmla="*/ 7 w 12"/>
                <a:gd name="T21" fmla="*/ 57 h 69"/>
                <a:gd name="T22" fmla="*/ 9 w 12"/>
                <a:gd name="T23" fmla="*/ 59 h 69"/>
                <a:gd name="T24" fmla="*/ 9 w 12"/>
                <a:gd name="T25" fmla="*/ 7 h 69"/>
                <a:gd name="T26" fmla="*/ 11 w 12"/>
                <a:gd name="T27" fmla="*/ 7 h 69"/>
                <a:gd name="T28" fmla="*/ 11 w 12"/>
                <a:gd name="T29" fmla="*/ 50 h 69"/>
                <a:gd name="T30" fmla="*/ 12 w 12"/>
                <a:gd name="T31" fmla="*/ 57 h 69"/>
                <a:gd name="T32" fmla="*/ 12 w 12"/>
                <a:gd name="T33" fmla="*/ 17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9"/>
                <a:gd name="T53" fmla="*/ 12 w 12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9">
                  <a:moveTo>
                    <a:pt x="0" y="19"/>
                  </a:moveTo>
                  <a:lnTo>
                    <a:pt x="0" y="11"/>
                  </a:lnTo>
                  <a:lnTo>
                    <a:pt x="0" y="69"/>
                  </a:lnTo>
                  <a:lnTo>
                    <a:pt x="2" y="59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63"/>
                  </a:lnTo>
                  <a:lnTo>
                    <a:pt x="5" y="69"/>
                  </a:lnTo>
                  <a:lnTo>
                    <a:pt x="5" y="0"/>
                  </a:lnTo>
                  <a:lnTo>
                    <a:pt x="7" y="23"/>
                  </a:lnTo>
                  <a:lnTo>
                    <a:pt x="7" y="57"/>
                  </a:lnTo>
                  <a:lnTo>
                    <a:pt x="9" y="59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50"/>
                  </a:lnTo>
                  <a:lnTo>
                    <a:pt x="12" y="57"/>
                  </a:lnTo>
                  <a:lnTo>
                    <a:pt x="12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5" name="Freeform 113"/>
            <p:cNvSpPr>
              <a:spLocks/>
            </p:cNvSpPr>
            <p:nvPr/>
          </p:nvSpPr>
          <p:spPr bwMode="auto">
            <a:xfrm>
              <a:off x="396" y="2675"/>
              <a:ext cx="13" cy="65"/>
            </a:xfrm>
            <a:custGeom>
              <a:avLst/>
              <a:gdLst>
                <a:gd name="T0" fmla="*/ 0 w 13"/>
                <a:gd name="T1" fmla="*/ 19 h 65"/>
                <a:gd name="T2" fmla="*/ 0 w 13"/>
                <a:gd name="T3" fmla="*/ 17 h 65"/>
                <a:gd name="T4" fmla="*/ 0 w 13"/>
                <a:gd name="T5" fmla="*/ 63 h 65"/>
                <a:gd name="T6" fmla="*/ 2 w 13"/>
                <a:gd name="T7" fmla="*/ 63 h 65"/>
                <a:gd name="T8" fmla="*/ 2 w 13"/>
                <a:gd name="T9" fmla="*/ 2 h 65"/>
                <a:gd name="T10" fmla="*/ 4 w 13"/>
                <a:gd name="T11" fmla="*/ 13 h 65"/>
                <a:gd name="T12" fmla="*/ 4 w 13"/>
                <a:gd name="T13" fmla="*/ 57 h 65"/>
                <a:gd name="T14" fmla="*/ 6 w 13"/>
                <a:gd name="T15" fmla="*/ 63 h 65"/>
                <a:gd name="T16" fmla="*/ 6 w 13"/>
                <a:gd name="T17" fmla="*/ 7 h 65"/>
                <a:gd name="T18" fmla="*/ 8 w 13"/>
                <a:gd name="T19" fmla="*/ 9 h 65"/>
                <a:gd name="T20" fmla="*/ 8 w 13"/>
                <a:gd name="T21" fmla="*/ 65 h 65"/>
                <a:gd name="T22" fmla="*/ 10 w 13"/>
                <a:gd name="T23" fmla="*/ 61 h 65"/>
                <a:gd name="T24" fmla="*/ 10 w 13"/>
                <a:gd name="T25" fmla="*/ 9 h 65"/>
                <a:gd name="T26" fmla="*/ 11 w 13"/>
                <a:gd name="T27" fmla="*/ 0 h 65"/>
                <a:gd name="T28" fmla="*/ 11 w 13"/>
                <a:gd name="T29" fmla="*/ 59 h 65"/>
                <a:gd name="T30" fmla="*/ 13 w 13"/>
                <a:gd name="T31" fmla="*/ 57 h 65"/>
                <a:gd name="T32" fmla="*/ 13 w 13"/>
                <a:gd name="T33" fmla="*/ 23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5"/>
                <a:gd name="T53" fmla="*/ 13 w 13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5">
                  <a:moveTo>
                    <a:pt x="0" y="19"/>
                  </a:moveTo>
                  <a:lnTo>
                    <a:pt x="0" y="17"/>
                  </a:lnTo>
                  <a:lnTo>
                    <a:pt x="0" y="63"/>
                  </a:lnTo>
                  <a:lnTo>
                    <a:pt x="2" y="63"/>
                  </a:lnTo>
                  <a:lnTo>
                    <a:pt x="2" y="2"/>
                  </a:lnTo>
                  <a:lnTo>
                    <a:pt x="4" y="13"/>
                  </a:lnTo>
                  <a:lnTo>
                    <a:pt x="4" y="57"/>
                  </a:lnTo>
                  <a:lnTo>
                    <a:pt x="6" y="63"/>
                  </a:lnTo>
                  <a:lnTo>
                    <a:pt x="6" y="7"/>
                  </a:lnTo>
                  <a:lnTo>
                    <a:pt x="8" y="9"/>
                  </a:lnTo>
                  <a:lnTo>
                    <a:pt x="8" y="65"/>
                  </a:lnTo>
                  <a:lnTo>
                    <a:pt x="10" y="61"/>
                  </a:lnTo>
                  <a:lnTo>
                    <a:pt x="10" y="9"/>
                  </a:lnTo>
                  <a:lnTo>
                    <a:pt x="11" y="0"/>
                  </a:lnTo>
                  <a:lnTo>
                    <a:pt x="11" y="59"/>
                  </a:lnTo>
                  <a:lnTo>
                    <a:pt x="13" y="57"/>
                  </a:lnTo>
                  <a:lnTo>
                    <a:pt x="13" y="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6" name="Freeform 114"/>
            <p:cNvSpPr>
              <a:spLocks/>
            </p:cNvSpPr>
            <p:nvPr/>
          </p:nvSpPr>
          <p:spPr bwMode="auto">
            <a:xfrm>
              <a:off x="409" y="2675"/>
              <a:ext cx="13" cy="71"/>
            </a:xfrm>
            <a:custGeom>
              <a:avLst/>
              <a:gdLst>
                <a:gd name="T0" fmla="*/ 0 w 13"/>
                <a:gd name="T1" fmla="*/ 23 h 71"/>
                <a:gd name="T2" fmla="*/ 0 w 13"/>
                <a:gd name="T3" fmla="*/ 11 h 71"/>
                <a:gd name="T4" fmla="*/ 0 w 13"/>
                <a:gd name="T5" fmla="*/ 54 h 71"/>
                <a:gd name="T6" fmla="*/ 2 w 13"/>
                <a:gd name="T7" fmla="*/ 65 h 71"/>
                <a:gd name="T8" fmla="*/ 2 w 13"/>
                <a:gd name="T9" fmla="*/ 0 h 71"/>
                <a:gd name="T10" fmla="*/ 4 w 13"/>
                <a:gd name="T11" fmla="*/ 13 h 71"/>
                <a:gd name="T12" fmla="*/ 4 w 13"/>
                <a:gd name="T13" fmla="*/ 48 h 71"/>
                <a:gd name="T14" fmla="*/ 6 w 13"/>
                <a:gd name="T15" fmla="*/ 61 h 71"/>
                <a:gd name="T16" fmla="*/ 6 w 13"/>
                <a:gd name="T17" fmla="*/ 5 h 71"/>
                <a:gd name="T18" fmla="*/ 7 w 13"/>
                <a:gd name="T19" fmla="*/ 11 h 71"/>
                <a:gd name="T20" fmla="*/ 7 w 13"/>
                <a:gd name="T21" fmla="*/ 63 h 71"/>
                <a:gd name="T22" fmla="*/ 9 w 13"/>
                <a:gd name="T23" fmla="*/ 65 h 71"/>
                <a:gd name="T24" fmla="*/ 9 w 13"/>
                <a:gd name="T25" fmla="*/ 2 h 71"/>
                <a:gd name="T26" fmla="*/ 11 w 13"/>
                <a:gd name="T27" fmla="*/ 9 h 71"/>
                <a:gd name="T28" fmla="*/ 11 w 13"/>
                <a:gd name="T29" fmla="*/ 63 h 71"/>
                <a:gd name="T30" fmla="*/ 13 w 13"/>
                <a:gd name="T31" fmla="*/ 71 h 71"/>
                <a:gd name="T32" fmla="*/ 13 w 13"/>
                <a:gd name="T33" fmla="*/ 27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23"/>
                  </a:moveTo>
                  <a:lnTo>
                    <a:pt x="0" y="11"/>
                  </a:lnTo>
                  <a:lnTo>
                    <a:pt x="0" y="54"/>
                  </a:lnTo>
                  <a:lnTo>
                    <a:pt x="2" y="65"/>
                  </a:lnTo>
                  <a:lnTo>
                    <a:pt x="2" y="0"/>
                  </a:lnTo>
                  <a:lnTo>
                    <a:pt x="4" y="13"/>
                  </a:lnTo>
                  <a:lnTo>
                    <a:pt x="4" y="48"/>
                  </a:lnTo>
                  <a:lnTo>
                    <a:pt x="6" y="61"/>
                  </a:lnTo>
                  <a:lnTo>
                    <a:pt x="6" y="5"/>
                  </a:lnTo>
                  <a:lnTo>
                    <a:pt x="7" y="11"/>
                  </a:lnTo>
                  <a:lnTo>
                    <a:pt x="7" y="63"/>
                  </a:lnTo>
                  <a:lnTo>
                    <a:pt x="9" y="65"/>
                  </a:lnTo>
                  <a:lnTo>
                    <a:pt x="9" y="2"/>
                  </a:lnTo>
                  <a:lnTo>
                    <a:pt x="11" y="9"/>
                  </a:lnTo>
                  <a:lnTo>
                    <a:pt x="11" y="63"/>
                  </a:lnTo>
                  <a:lnTo>
                    <a:pt x="13" y="71"/>
                  </a:lnTo>
                  <a:lnTo>
                    <a:pt x="13" y="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7" name="Freeform 115"/>
            <p:cNvSpPr>
              <a:spLocks/>
            </p:cNvSpPr>
            <p:nvPr/>
          </p:nvSpPr>
          <p:spPr bwMode="auto">
            <a:xfrm>
              <a:off x="422" y="2677"/>
              <a:ext cx="14" cy="71"/>
            </a:xfrm>
            <a:custGeom>
              <a:avLst/>
              <a:gdLst>
                <a:gd name="T0" fmla="*/ 0 w 14"/>
                <a:gd name="T1" fmla="*/ 25 h 71"/>
                <a:gd name="T2" fmla="*/ 2 w 14"/>
                <a:gd name="T3" fmla="*/ 19 h 71"/>
                <a:gd name="T4" fmla="*/ 2 w 14"/>
                <a:gd name="T5" fmla="*/ 52 h 71"/>
                <a:gd name="T6" fmla="*/ 3 w 14"/>
                <a:gd name="T7" fmla="*/ 61 h 71"/>
                <a:gd name="T8" fmla="*/ 3 w 14"/>
                <a:gd name="T9" fmla="*/ 5 h 71"/>
                <a:gd name="T10" fmla="*/ 5 w 14"/>
                <a:gd name="T11" fmla="*/ 11 h 71"/>
                <a:gd name="T12" fmla="*/ 5 w 14"/>
                <a:gd name="T13" fmla="*/ 57 h 71"/>
                <a:gd name="T14" fmla="*/ 7 w 14"/>
                <a:gd name="T15" fmla="*/ 61 h 71"/>
                <a:gd name="T16" fmla="*/ 7 w 14"/>
                <a:gd name="T17" fmla="*/ 0 h 71"/>
                <a:gd name="T18" fmla="*/ 9 w 14"/>
                <a:gd name="T19" fmla="*/ 9 h 71"/>
                <a:gd name="T20" fmla="*/ 9 w 14"/>
                <a:gd name="T21" fmla="*/ 61 h 71"/>
                <a:gd name="T22" fmla="*/ 11 w 14"/>
                <a:gd name="T23" fmla="*/ 71 h 71"/>
                <a:gd name="T24" fmla="*/ 11 w 14"/>
                <a:gd name="T25" fmla="*/ 7 h 71"/>
                <a:gd name="T26" fmla="*/ 12 w 14"/>
                <a:gd name="T27" fmla="*/ 7 h 71"/>
                <a:gd name="T28" fmla="*/ 12 w 14"/>
                <a:gd name="T29" fmla="*/ 65 h 71"/>
                <a:gd name="T30" fmla="*/ 14 w 14"/>
                <a:gd name="T31" fmla="*/ 71 h 71"/>
                <a:gd name="T32" fmla="*/ 14 w 14"/>
                <a:gd name="T33" fmla="*/ 19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71"/>
                <a:gd name="T53" fmla="*/ 14 w 14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71">
                  <a:moveTo>
                    <a:pt x="0" y="25"/>
                  </a:moveTo>
                  <a:lnTo>
                    <a:pt x="2" y="19"/>
                  </a:lnTo>
                  <a:lnTo>
                    <a:pt x="2" y="52"/>
                  </a:lnTo>
                  <a:lnTo>
                    <a:pt x="3" y="61"/>
                  </a:lnTo>
                  <a:lnTo>
                    <a:pt x="3" y="5"/>
                  </a:lnTo>
                  <a:lnTo>
                    <a:pt x="5" y="11"/>
                  </a:lnTo>
                  <a:lnTo>
                    <a:pt x="5" y="57"/>
                  </a:lnTo>
                  <a:lnTo>
                    <a:pt x="7" y="61"/>
                  </a:lnTo>
                  <a:lnTo>
                    <a:pt x="7" y="0"/>
                  </a:lnTo>
                  <a:lnTo>
                    <a:pt x="9" y="9"/>
                  </a:lnTo>
                  <a:lnTo>
                    <a:pt x="9" y="61"/>
                  </a:lnTo>
                  <a:lnTo>
                    <a:pt x="11" y="71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65"/>
                  </a:lnTo>
                  <a:lnTo>
                    <a:pt x="14" y="71"/>
                  </a:lnTo>
                  <a:lnTo>
                    <a:pt x="14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8" name="Freeform 116"/>
            <p:cNvSpPr>
              <a:spLocks/>
            </p:cNvSpPr>
            <p:nvPr/>
          </p:nvSpPr>
          <p:spPr bwMode="auto">
            <a:xfrm>
              <a:off x="436" y="2686"/>
              <a:ext cx="13" cy="71"/>
            </a:xfrm>
            <a:custGeom>
              <a:avLst/>
              <a:gdLst>
                <a:gd name="T0" fmla="*/ 0 w 13"/>
                <a:gd name="T1" fmla="*/ 10 h 71"/>
                <a:gd name="T2" fmla="*/ 0 w 13"/>
                <a:gd name="T3" fmla="*/ 10 h 71"/>
                <a:gd name="T4" fmla="*/ 0 w 13"/>
                <a:gd name="T5" fmla="*/ 50 h 71"/>
                <a:gd name="T6" fmla="*/ 2 w 13"/>
                <a:gd name="T7" fmla="*/ 60 h 71"/>
                <a:gd name="T8" fmla="*/ 2 w 13"/>
                <a:gd name="T9" fmla="*/ 0 h 71"/>
                <a:gd name="T10" fmla="*/ 4 w 13"/>
                <a:gd name="T11" fmla="*/ 0 h 71"/>
                <a:gd name="T12" fmla="*/ 4 w 13"/>
                <a:gd name="T13" fmla="*/ 54 h 71"/>
                <a:gd name="T14" fmla="*/ 6 w 13"/>
                <a:gd name="T15" fmla="*/ 56 h 71"/>
                <a:gd name="T16" fmla="*/ 6 w 13"/>
                <a:gd name="T17" fmla="*/ 0 h 71"/>
                <a:gd name="T18" fmla="*/ 7 w 13"/>
                <a:gd name="T19" fmla="*/ 16 h 71"/>
                <a:gd name="T20" fmla="*/ 7 w 13"/>
                <a:gd name="T21" fmla="*/ 71 h 71"/>
                <a:gd name="T22" fmla="*/ 9 w 13"/>
                <a:gd name="T23" fmla="*/ 56 h 71"/>
                <a:gd name="T24" fmla="*/ 9 w 13"/>
                <a:gd name="T25" fmla="*/ 12 h 71"/>
                <a:gd name="T26" fmla="*/ 11 w 13"/>
                <a:gd name="T27" fmla="*/ 16 h 71"/>
                <a:gd name="T28" fmla="*/ 11 w 13"/>
                <a:gd name="T29" fmla="*/ 71 h 71"/>
                <a:gd name="T30" fmla="*/ 13 w 13"/>
                <a:gd name="T31" fmla="*/ 71 h 71"/>
                <a:gd name="T32" fmla="*/ 13 w 13"/>
                <a:gd name="T33" fmla="*/ 33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10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6" y="0"/>
                  </a:lnTo>
                  <a:lnTo>
                    <a:pt x="7" y="16"/>
                  </a:lnTo>
                  <a:lnTo>
                    <a:pt x="7" y="71"/>
                  </a:lnTo>
                  <a:lnTo>
                    <a:pt x="9" y="56"/>
                  </a:lnTo>
                  <a:lnTo>
                    <a:pt x="9" y="12"/>
                  </a:lnTo>
                  <a:lnTo>
                    <a:pt x="11" y="16"/>
                  </a:lnTo>
                  <a:lnTo>
                    <a:pt x="11" y="71"/>
                  </a:lnTo>
                  <a:lnTo>
                    <a:pt x="13" y="71"/>
                  </a:lnTo>
                  <a:lnTo>
                    <a:pt x="13" y="3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69" name="Freeform 117"/>
            <p:cNvSpPr>
              <a:spLocks/>
            </p:cNvSpPr>
            <p:nvPr/>
          </p:nvSpPr>
          <p:spPr bwMode="auto">
            <a:xfrm>
              <a:off x="449" y="2698"/>
              <a:ext cx="13" cy="71"/>
            </a:xfrm>
            <a:custGeom>
              <a:avLst/>
              <a:gdLst>
                <a:gd name="T0" fmla="*/ 0 w 13"/>
                <a:gd name="T1" fmla="*/ 21 h 71"/>
                <a:gd name="T2" fmla="*/ 0 w 13"/>
                <a:gd name="T3" fmla="*/ 15 h 71"/>
                <a:gd name="T4" fmla="*/ 0 w 13"/>
                <a:gd name="T5" fmla="*/ 44 h 71"/>
                <a:gd name="T6" fmla="*/ 2 w 13"/>
                <a:gd name="T7" fmla="*/ 61 h 71"/>
                <a:gd name="T8" fmla="*/ 2 w 13"/>
                <a:gd name="T9" fmla="*/ 0 h 71"/>
                <a:gd name="T10" fmla="*/ 4 w 13"/>
                <a:gd name="T11" fmla="*/ 2 h 71"/>
                <a:gd name="T12" fmla="*/ 4 w 13"/>
                <a:gd name="T13" fmla="*/ 44 h 71"/>
                <a:gd name="T14" fmla="*/ 5 w 13"/>
                <a:gd name="T15" fmla="*/ 59 h 71"/>
                <a:gd name="T16" fmla="*/ 5 w 13"/>
                <a:gd name="T17" fmla="*/ 11 h 71"/>
                <a:gd name="T18" fmla="*/ 7 w 13"/>
                <a:gd name="T19" fmla="*/ 2 h 71"/>
                <a:gd name="T20" fmla="*/ 7 w 13"/>
                <a:gd name="T21" fmla="*/ 50 h 71"/>
                <a:gd name="T22" fmla="*/ 9 w 13"/>
                <a:gd name="T23" fmla="*/ 42 h 71"/>
                <a:gd name="T24" fmla="*/ 9 w 13"/>
                <a:gd name="T25" fmla="*/ 0 h 71"/>
                <a:gd name="T26" fmla="*/ 11 w 13"/>
                <a:gd name="T27" fmla="*/ 13 h 71"/>
                <a:gd name="T28" fmla="*/ 11 w 13"/>
                <a:gd name="T29" fmla="*/ 71 h 71"/>
                <a:gd name="T30" fmla="*/ 13 w 13"/>
                <a:gd name="T31" fmla="*/ 42 h 71"/>
                <a:gd name="T32" fmla="*/ 13 w 13"/>
                <a:gd name="T33" fmla="*/ 21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21"/>
                  </a:moveTo>
                  <a:lnTo>
                    <a:pt x="0" y="15"/>
                  </a:lnTo>
                  <a:lnTo>
                    <a:pt x="0" y="44"/>
                  </a:lnTo>
                  <a:lnTo>
                    <a:pt x="2" y="61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44"/>
                  </a:lnTo>
                  <a:lnTo>
                    <a:pt x="5" y="59"/>
                  </a:lnTo>
                  <a:lnTo>
                    <a:pt x="5" y="11"/>
                  </a:lnTo>
                  <a:lnTo>
                    <a:pt x="7" y="2"/>
                  </a:lnTo>
                  <a:lnTo>
                    <a:pt x="7" y="50"/>
                  </a:lnTo>
                  <a:lnTo>
                    <a:pt x="9" y="42"/>
                  </a:lnTo>
                  <a:lnTo>
                    <a:pt x="9" y="0"/>
                  </a:lnTo>
                  <a:lnTo>
                    <a:pt x="11" y="13"/>
                  </a:lnTo>
                  <a:lnTo>
                    <a:pt x="11" y="71"/>
                  </a:lnTo>
                  <a:lnTo>
                    <a:pt x="13" y="42"/>
                  </a:lnTo>
                  <a:lnTo>
                    <a:pt x="13" y="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0" name="Freeform 118"/>
            <p:cNvSpPr>
              <a:spLocks/>
            </p:cNvSpPr>
            <p:nvPr/>
          </p:nvSpPr>
          <p:spPr bwMode="auto">
            <a:xfrm>
              <a:off x="462" y="2698"/>
              <a:ext cx="12" cy="63"/>
            </a:xfrm>
            <a:custGeom>
              <a:avLst/>
              <a:gdLst>
                <a:gd name="T0" fmla="*/ 0 w 12"/>
                <a:gd name="T1" fmla="*/ 21 h 63"/>
                <a:gd name="T2" fmla="*/ 0 w 12"/>
                <a:gd name="T3" fmla="*/ 11 h 63"/>
                <a:gd name="T4" fmla="*/ 0 w 12"/>
                <a:gd name="T5" fmla="*/ 63 h 63"/>
                <a:gd name="T6" fmla="*/ 1 w 12"/>
                <a:gd name="T7" fmla="*/ 50 h 63"/>
                <a:gd name="T8" fmla="*/ 1 w 12"/>
                <a:gd name="T9" fmla="*/ 4 h 63"/>
                <a:gd name="T10" fmla="*/ 3 w 12"/>
                <a:gd name="T11" fmla="*/ 4 h 63"/>
                <a:gd name="T12" fmla="*/ 3 w 12"/>
                <a:gd name="T13" fmla="*/ 61 h 63"/>
                <a:gd name="T14" fmla="*/ 5 w 12"/>
                <a:gd name="T15" fmla="*/ 56 h 63"/>
                <a:gd name="T16" fmla="*/ 5 w 12"/>
                <a:gd name="T17" fmla="*/ 11 h 63"/>
                <a:gd name="T18" fmla="*/ 7 w 12"/>
                <a:gd name="T19" fmla="*/ 0 h 63"/>
                <a:gd name="T20" fmla="*/ 7 w 12"/>
                <a:gd name="T21" fmla="*/ 54 h 63"/>
                <a:gd name="T22" fmla="*/ 9 w 12"/>
                <a:gd name="T23" fmla="*/ 48 h 63"/>
                <a:gd name="T24" fmla="*/ 9 w 12"/>
                <a:gd name="T25" fmla="*/ 2 h 63"/>
                <a:gd name="T26" fmla="*/ 10 w 12"/>
                <a:gd name="T27" fmla="*/ 4 h 63"/>
                <a:gd name="T28" fmla="*/ 10 w 12"/>
                <a:gd name="T29" fmla="*/ 61 h 63"/>
                <a:gd name="T30" fmla="*/ 12 w 12"/>
                <a:gd name="T31" fmla="*/ 38 h 63"/>
                <a:gd name="T32" fmla="*/ 12 w 12"/>
                <a:gd name="T33" fmla="*/ 23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3"/>
                <a:gd name="T53" fmla="*/ 12 w 12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3">
                  <a:moveTo>
                    <a:pt x="0" y="21"/>
                  </a:moveTo>
                  <a:lnTo>
                    <a:pt x="0" y="11"/>
                  </a:lnTo>
                  <a:lnTo>
                    <a:pt x="0" y="63"/>
                  </a:lnTo>
                  <a:lnTo>
                    <a:pt x="1" y="50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61"/>
                  </a:lnTo>
                  <a:lnTo>
                    <a:pt x="5" y="56"/>
                  </a:lnTo>
                  <a:lnTo>
                    <a:pt x="5" y="11"/>
                  </a:lnTo>
                  <a:lnTo>
                    <a:pt x="7" y="0"/>
                  </a:lnTo>
                  <a:lnTo>
                    <a:pt x="7" y="54"/>
                  </a:lnTo>
                  <a:lnTo>
                    <a:pt x="9" y="48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0" y="61"/>
                  </a:lnTo>
                  <a:lnTo>
                    <a:pt x="12" y="38"/>
                  </a:lnTo>
                  <a:lnTo>
                    <a:pt x="12" y="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1" name="Freeform 119"/>
            <p:cNvSpPr>
              <a:spLocks/>
            </p:cNvSpPr>
            <p:nvPr/>
          </p:nvSpPr>
          <p:spPr bwMode="auto">
            <a:xfrm>
              <a:off x="474" y="2696"/>
              <a:ext cx="13" cy="65"/>
            </a:xfrm>
            <a:custGeom>
              <a:avLst/>
              <a:gdLst>
                <a:gd name="T0" fmla="*/ 0 w 13"/>
                <a:gd name="T1" fmla="*/ 25 h 65"/>
                <a:gd name="T2" fmla="*/ 0 w 13"/>
                <a:gd name="T3" fmla="*/ 11 h 65"/>
                <a:gd name="T4" fmla="*/ 0 w 13"/>
                <a:gd name="T5" fmla="*/ 56 h 65"/>
                <a:gd name="T6" fmla="*/ 2 w 13"/>
                <a:gd name="T7" fmla="*/ 58 h 65"/>
                <a:gd name="T8" fmla="*/ 2 w 13"/>
                <a:gd name="T9" fmla="*/ 9 h 65"/>
                <a:gd name="T10" fmla="*/ 4 w 13"/>
                <a:gd name="T11" fmla="*/ 4 h 65"/>
                <a:gd name="T12" fmla="*/ 4 w 13"/>
                <a:gd name="T13" fmla="*/ 63 h 65"/>
                <a:gd name="T14" fmla="*/ 6 w 13"/>
                <a:gd name="T15" fmla="*/ 54 h 65"/>
                <a:gd name="T16" fmla="*/ 6 w 13"/>
                <a:gd name="T17" fmla="*/ 15 h 65"/>
                <a:gd name="T18" fmla="*/ 7 w 13"/>
                <a:gd name="T19" fmla="*/ 0 h 65"/>
                <a:gd name="T20" fmla="*/ 7 w 13"/>
                <a:gd name="T21" fmla="*/ 65 h 65"/>
                <a:gd name="T22" fmla="*/ 9 w 13"/>
                <a:gd name="T23" fmla="*/ 61 h 65"/>
                <a:gd name="T24" fmla="*/ 9 w 13"/>
                <a:gd name="T25" fmla="*/ 6 h 65"/>
                <a:gd name="T26" fmla="*/ 11 w 13"/>
                <a:gd name="T27" fmla="*/ 15 h 65"/>
                <a:gd name="T28" fmla="*/ 11 w 13"/>
                <a:gd name="T29" fmla="*/ 56 h 65"/>
                <a:gd name="T30" fmla="*/ 13 w 13"/>
                <a:gd name="T31" fmla="*/ 44 h 65"/>
                <a:gd name="T32" fmla="*/ 13 w 13"/>
                <a:gd name="T33" fmla="*/ 23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5"/>
                <a:gd name="T53" fmla="*/ 13 w 13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5">
                  <a:moveTo>
                    <a:pt x="0" y="25"/>
                  </a:moveTo>
                  <a:lnTo>
                    <a:pt x="0" y="11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2" y="9"/>
                  </a:lnTo>
                  <a:lnTo>
                    <a:pt x="4" y="4"/>
                  </a:lnTo>
                  <a:lnTo>
                    <a:pt x="4" y="63"/>
                  </a:lnTo>
                  <a:lnTo>
                    <a:pt x="6" y="54"/>
                  </a:lnTo>
                  <a:lnTo>
                    <a:pt x="6" y="15"/>
                  </a:lnTo>
                  <a:lnTo>
                    <a:pt x="7" y="0"/>
                  </a:lnTo>
                  <a:lnTo>
                    <a:pt x="7" y="65"/>
                  </a:lnTo>
                  <a:lnTo>
                    <a:pt x="9" y="61"/>
                  </a:lnTo>
                  <a:lnTo>
                    <a:pt x="9" y="6"/>
                  </a:lnTo>
                  <a:lnTo>
                    <a:pt x="11" y="15"/>
                  </a:lnTo>
                  <a:lnTo>
                    <a:pt x="11" y="56"/>
                  </a:lnTo>
                  <a:lnTo>
                    <a:pt x="13" y="44"/>
                  </a:lnTo>
                  <a:lnTo>
                    <a:pt x="13" y="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2" name="Freeform 120"/>
            <p:cNvSpPr>
              <a:spLocks/>
            </p:cNvSpPr>
            <p:nvPr/>
          </p:nvSpPr>
          <p:spPr bwMode="auto">
            <a:xfrm>
              <a:off x="487" y="2515"/>
              <a:ext cx="14" cy="298"/>
            </a:xfrm>
            <a:custGeom>
              <a:avLst/>
              <a:gdLst>
                <a:gd name="T0" fmla="*/ 0 w 14"/>
                <a:gd name="T1" fmla="*/ 204 h 298"/>
                <a:gd name="T2" fmla="*/ 2 w 14"/>
                <a:gd name="T3" fmla="*/ 192 h 298"/>
                <a:gd name="T4" fmla="*/ 2 w 14"/>
                <a:gd name="T5" fmla="*/ 248 h 298"/>
                <a:gd name="T6" fmla="*/ 3 w 14"/>
                <a:gd name="T7" fmla="*/ 237 h 298"/>
                <a:gd name="T8" fmla="*/ 3 w 14"/>
                <a:gd name="T9" fmla="*/ 194 h 298"/>
                <a:gd name="T10" fmla="*/ 5 w 14"/>
                <a:gd name="T11" fmla="*/ 181 h 298"/>
                <a:gd name="T12" fmla="*/ 5 w 14"/>
                <a:gd name="T13" fmla="*/ 252 h 298"/>
                <a:gd name="T14" fmla="*/ 7 w 14"/>
                <a:gd name="T15" fmla="*/ 225 h 298"/>
                <a:gd name="T16" fmla="*/ 7 w 14"/>
                <a:gd name="T17" fmla="*/ 183 h 298"/>
                <a:gd name="T18" fmla="*/ 9 w 14"/>
                <a:gd name="T19" fmla="*/ 298 h 298"/>
                <a:gd name="T20" fmla="*/ 9 w 14"/>
                <a:gd name="T21" fmla="*/ 0 h 298"/>
                <a:gd name="T22" fmla="*/ 11 w 14"/>
                <a:gd name="T23" fmla="*/ 192 h 298"/>
                <a:gd name="T24" fmla="*/ 11 w 14"/>
                <a:gd name="T25" fmla="*/ 231 h 298"/>
                <a:gd name="T26" fmla="*/ 13 w 14"/>
                <a:gd name="T27" fmla="*/ 237 h 298"/>
                <a:gd name="T28" fmla="*/ 13 w 14"/>
                <a:gd name="T29" fmla="*/ 190 h 298"/>
                <a:gd name="T30" fmla="*/ 14 w 14"/>
                <a:gd name="T31" fmla="*/ 219 h 298"/>
                <a:gd name="T32" fmla="*/ 14 w 14"/>
                <a:gd name="T33" fmla="*/ 192 h 29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298"/>
                <a:gd name="T53" fmla="*/ 14 w 14"/>
                <a:gd name="T54" fmla="*/ 298 h 29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298">
                  <a:moveTo>
                    <a:pt x="0" y="204"/>
                  </a:moveTo>
                  <a:lnTo>
                    <a:pt x="2" y="192"/>
                  </a:lnTo>
                  <a:lnTo>
                    <a:pt x="2" y="248"/>
                  </a:lnTo>
                  <a:lnTo>
                    <a:pt x="3" y="237"/>
                  </a:lnTo>
                  <a:lnTo>
                    <a:pt x="3" y="194"/>
                  </a:lnTo>
                  <a:lnTo>
                    <a:pt x="5" y="181"/>
                  </a:lnTo>
                  <a:lnTo>
                    <a:pt x="5" y="252"/>
                  </a:lnTo>
                  <a:lnTo>
                    <a:pt x="7" y="225"/>
                  </a:lnTo>
                  <a:lnTo>
                    <a:pt x="7" y="183"/>
                  </a:lnTo>
                  <a:lnTo>
                    <a:pt x="9" y="298"/>
                  </a:lnTo>
                  <a:lnTo>
                    <a:pt x="9" y="0"/>
                  </a:lnTo>
                  <a:lnTo>
                    <a:pt x="11" y="192"/>
                  </a:lnTo>
                  <a:lnTo>
                    <a:pt x="11" y="231"/>
                  </a:lnTo>
                  <a:lnTo>
                    <a:pt x="13" y="237"/>
                  </a:lnTo>
                  <a:lnTo>
                    <a:pt x="13" y="190"/>
                  </a:lnTo>
                  <a:lnTo>
                    <a:pt x="14" y="219"/>
                  </a:lnTo>
                  <a:lnTo>
                    <a:pt x="14" y="19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3" name="Freeform 121"/>
            <p:cNvSpPr>
              <a:spLocks/>
            </p:cNvSpPr>
            <p:nvPr/>
          </p:nvSpPr>
          <p:spPr bwMode="auto">
            <a:xfrm>
              <a:off x="501" y="2692"/>
              <a:ext cx="13" cy="65"/>
            </a:xfrm>
            <a:custGeom>
              <a:avLst/>
              <a:gdLst>
                <a:gd name="T0" fmla="*/ 0 w 13"/>
                <a:gd name="T1" fmla="*/ 15 h 65"/>
                <a:gd name="T2" fmla="*/ 0 w 13"/>
                <a:gd name="T3" fmla="*/ 6 h 65"/>
                <a:gd name="T4" fmla="*/ 0 w 13"/>
                <a:gd name="T5" fmla="*/ 60 h 65"/>
                <a:gd name="T6" fmla="*/ 2 w 13"/>
                <a:gd name="T7" fmla="*/ 40 h 65"/>
                <a:gd name="T8" fmla="*/ 2 w 13"/>
                <a:gd name="T9" fmla="*/ 0 h 65"/>
                <a:gd name="T10" fmla="*/ 4 w 13"/>
                <a:gd name="T11" fmla="*/ 6 h 65"/>
                <a:gd name="T12" fmla="*/ 4 w 13"/>
                <a:gd name="T13" fmla="*/ 50 h 65"/>
                <a:gd name="T14" fmla="*/ 6 w 13"/>
                <a:gd name="T15" fmla="*/ 56 h 65"/>
                <a:gd name="T16" fmla="*/ 6 w 13"/>
                <a:gd name="T17" fmla="*/ 13 h 65"/>
                <a:gd name="T18" fmla="*/ 8 w 13"/>
                <a:gd name="T19" fmla="*/ 10 h 65"/>
                <a:gd name="T20" fmla="*/ 8 w 13"/>
                <a:gd name="T21" fmla="*/ 65 h 65"/>
                <a:gd name="T22" fmla="*/ 9 w 13"/>
                <a:gd name="T23" fmla="*/ 58 h 65"/>
                <a:gd name="T24" fmla="*/ 9 w 13"/>
                <a:gd name="T25" fmla="*/ 6 h 65"/>
                <a:gd name="T26" fmla="*/ 11 w 13"/>
                <a:gd name="T27" fmla="*/ 0 h 65"/>
                <a:gd name="T28" fmla="*/ 11 w 13"/>
                <a:gd name="T29" fmla="*/ 48 h 65"/>
                <a:gd name="T30" fmla="*/ 13 w 13"/>
                <a:gd name="T31" fmla="*/ 42 h 65"/>
                <a:gd name="T32" fmla="*/ 13 w 13"/>
                <a:gd name="T33" fmla="*/ 10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5"/>
                <a:gd name="T53" fmla="*/ 13 w 13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5">
                  <a:moveTo>
                    <a:pt x="0" y="15"/>
                  </a:moveTo>
                  <a:lnTo>
                    <a:pt x="0" y="6"/>
                  </a:lnTo>
                  <a:lnTo>
                    <a:pt x="0" y="60"/>
                  </a:lnTo>
                  <a:lnTo>
                    <a:pt x="2" y="40"/>
                  </a:lnTo>
                  <a:lnTo>
                    <a:pt x="2" y="0"/>
                  </a:lnTo>
                  <a:lnTo>
                    <a:pt x="4" y="6"/>
                  </a:lnTo>
                  <a:lnTo>
                    <a:pt x="4" y="50"/>
                  </a:lnTo>
                  <a:lnTo>
                    <a:pt x="6" y="56"/>
                  </a:lnTo>
                  <a:lnTo>
                    <a:pt x="6" y="13"/>
                  </a:lnTo>
                  <a:lnTo>
                    <a:pt x="8" y="10"/>
                  </a:lnTo>
                  <a:lnTo>
                    <a:pt x="8" y="65"/>
                  </a:lnTo>
                  <a:lnTo>
                    <a:pt x="9" y="58"/>
                  </a:lnTo>
                  <a:lnTo>
                    <a:pt x="9" y="6"/>
                  </a:lnTo>
                  <a:lnTo>
                    <a:pt x="11" y="0"/>
                  </a:lnTo>
                  <a:lnTo>
                    <a:pt x="11" y="48"/>
                  </a:lnTo>
                  <a:lnTo>
                    <a:pt x="13" y="42"/>
                  </a:lnTo>
                  <a:lnTo>
                    <a:pt x="13" y="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4" name="Freeform 122"/>
            <p:cNvSpPr>
              <a:spLocks/>
            </p:cNvSpPr>
            <p:nvPr/>
          </p:nvSpPr>
          <p:spPr bwMode="auto">
            <a:xfrm>
              <a:off x="514" y="2692"/>
              <a:ext cx="13" cy="65"/>
            </a:xfrm>
            <a:custGeom>
              <a:avLst/>
              <a:gdLst>
                <a:gd name="T0" fmla="*/ 0 w 13"/>
                <a:gd name="T1" fmla="*/ 10 h 65"/>
                <a:gd name="T2" fmla="*/ 0 w 13"/>
                <a:gd name="T3" fmla="*/ 6 h 65"/>
                <a:gd name="T4" fmla="*/ 0 w 13"/>
                <a:gd name="T5" fmla="*/ 50 h 65"/>
                <a:gd name="T6" fmla="*/ 2 w 13"/>
                <a:gd name="T7" fmla="*/ 48 h 65"/>
                <a:gd name="T8" fmla="*/ 2 w 13"/>
                <a:gd name="T9" fmla="*/ 0 h 65"/>
                <a:gd name="T10" fmla="*/ 4 w 13"/>
                <a:gd name="T11" fmla="*/ 4 h 65"/>
                <a:gd name="T12" fmla="*/ 4 w 13"/>
                <a:gd name="T13" fmla="*/ 54 h 65"/>
                <a:gd name="T14" fmla="*/ 5 w 13"/>
                <a:gd name="T15" fmla="*/ 60 h 65"/>
                <a:gd name="T16" fmla="*/ 5 w 13"/>
                <a:gd name="T17" fmla="*/ 13 h 65"/>
                <a:gd name="T18" fmla="*/ 7 w 13"/>
                <a:gd name="T19" fmla="*/ 8 h 65"/>
                <a:gd name="T20" fmla="*/ 7 w 13"/>
                <a:gd name="T21" fmla="*/ 50 h 65"/>
                <a:gd name="T22" fmla="*/ 9 w 13"/>
                <a:gd name="T23" fmla="*/ 54 h 65"/>
                <a:gd name="T24" fmla="*/ 9 w 13"/>
                <a:gd name="T25" fmla="*/ 2 h 65"/>
                <a:gd name="T26" fmla="*/ 11 w 13"/>
                <a:gd name="T27" fmla="*/ 13 h 65"/>
                <a:gd name="T28" fmla="*/ 11 w 13"/>
                <a:gd name="T29" fmla="*/ 65 h 65"/>
                <a:gd name="T30" fmla="*/ 13 w 13"/>
                <a:gd name="T31" fmla="*/ 60 h 65"/>
                <a:gd name="T32" fmla="*/ 13 w 13"/>
                <a:gd name="T33" fmla="*/ 19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5"/>
                <a:gd name="T53" fmla="*/ 13 w 13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5">
                  <a:moveTo>
                    <a:pt x="0" y="10"/>
                  </a:moveTo>
                  <a:lnTo>
                    <a:pt x="0" y="6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54"/>
                  </a:lnTo>
                  <a:lnTo>
                    <a:pt x="5" y="60"/>
                  </a:lnTo>
                  <a:lnTo>
                    <a:pt x="5" y="13"/>
                  </a:lnTo>
                  <a:lnTo>
                    <a:pt x="7" y="8"/>
                  </a:lnTo>
                  <a:lnTo>
                    <a:pt x="7" y="50"/>
                  </a:lnTo>
                  <a:lnTo>
                    <a:pt x="9" y="54"/>
                  </a:lnTo>
                  <a:lnTo>
                    <a:pt x="9" y="2"/>
                  </a:lnTo>
                  <a:lnTo>
                    <a:pt x="11" y="13"/>
                  </a:lnTo>
                  <a:lnTo>
                    <a:pt x="11" y="65"/>
                  </a:lnTo>
                  <a:lnTo>
                    <a:pt x="13" y="60"/>
                  </a:lnTo>
                  <a:lnTo>
                    <a:pt x="13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5" name="Freeform 123"/>
            <p:cNvSpPr>
              <a:spLocks/>
            </p:cNvSpPr>
            <p:nvPr/>
          </p:nvSpPr>
          <p:spPr bwMode="auto">
            <a:xfrm>
              <a:off x="527" y="2680"/>
              <a:ext cx="12" cy="79"/>
            </a:xfrm>
            <a:custGeom>
              <a:avLst/>
              <a:gdLst>
                <a:gd name="T0" fmla="*/ 0 w 12"/>
                <a:gd name="T1" fmla="*/ 31 h 79"/>
                <a:gd name="T2" fmla="*/ 0 w 12"/>
                <a:gd name="T3" fmla="*/ 22 h 79"/>
                <a:gd name="T4" fmla="*/ 0 w 12"/>
                <a:gd name="T5" fmla="*/ 68 h 79"/>
                <a:gd name="T6" fmla="*/ 1 w 12"/>
                <a:gd name="T7" fmla="*/ 70 h 79"/>
                <a:gd name="T8" fmla="*/ 1 w 12"/>
                <a:gd name="T9" fmla="*/ 0 h 79"/>
                <a:gd name="T10" fmla="*/ 3 w 12"/>
                <a:gd name="T11" fmla="*/ 14 h 79"/>
                <a:gd name="T12" fmla="*/ 3 w 12"/>
                <a:gd name="T13" fmla="*/ 60 h 79"/>
                <a:gd name="T14" fmla="*/ 5 w 12"/>
                <a:gd name="T15" fmla="*/ 79 h 79"/>
                <a:gd name="T16" fmla="*/ 5 w 12"/>
                <a:gd name="T17" fmla="*/ 8 h 79"/>
                <a:gd name="T18" fmla="*/ 7 w 12"/>
                <a:gd name="T19" fmla="*/ 27 h 79"/>
                <a:gd name="T20" fmla="*/ 7 w 12"/>
                <a:gd name="T21" fmla="*/ 66 h 79"/>
                <a:gd name="T22" fmla="*/ 9 w 12"/>
                <a:gd name="T23" fmla="*/ 60 h 79"/>
                <a:gd name="T24" fmla="*/ 9 w 12"/>
                <a:gd name="T25" fmla="*/ 0 h 79"/>
                <a:gd name="T26" fmla="*/ 10 w 12"/>
                <a:gd name="T27" fmla="*/ 22 h 79"/>
                <a:gd name="T28" fmla="*/ 10 w 12"/>
                <a:gd name="T29" fmla="*/ 68 h 79"/>
                <a:gd name="T30" fmla="*/ 12 w 12"/>
                <a:gd name="T31" fmla="*/ 56 h 79"/>
                <a:gd name="T32" fmla="*/ 12 w 12"/>
                <a:gd name="T33" fmla="*/ 14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9"/>
                <a:gd name="T53" fmla="*/ 12 w 12"/>
                <a:gd name="T54" fmla="*/ 79 h 7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9">
                  <a:moveTo>
                    <a:pt x="0" y="31"/>
                  </a:moveTo>
                  <a:lnTo>
                    <a:pt x="0" y="22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1" y="0"/>
                  </a:lnTo>
                  <a:lnTo>
                    <a:pt x="3" y="14"/>
                  </a:lnTo>
                  <a:lnTo>
                    <a:pt x="3" y="60"/>
                  </a:lnTo>
                  <a:lnTo>
                    <a:pt x="5" y="79"/>
                  </a:lnTo>
                  <a:lnTo>
                    <a:pt x="5" y="8"/>
                  </a:lnTo>
                  <a:lnTo>
                    <a:pt x="7" y="27"/>
                  </a:lnTo>
                  <a:lnTo>
                    <a:pt x="7" y="66"/>
                  </a:lnTo>
                  <a:lnTo>
                    <a:pt x="9" y="60"/>
                  </a:lnTo>
                  <a:lnTo>
                    <a:pt x="9" y="0"/>
                  </a:lnTo>
                  <a:lnTo>
                    <a:pt x="10" y="22"/>
                  </a:lnTo>
                  <a:lnTo>
                    <a:pt x="10" y="68"/>
                  </a:lnTo>
                  <a:lnTo>
                    <a:pt x="12" y="56"/>
                  </a:lnTo>
                  <a:lnTo>
                    <a:pt x="12" y="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6" name="Freeform 124"/>
            <p:cNvSpPr>
              <a:spLocks/>
            </p:cNvSpPr>
            <p:nvPr/>
          </p:nvSpPr>
          <p:spPr bwMode="auto">
            <a:xfrm>
              <a:off x="539" y="2682"/>
              <a:ext cx="13" cy="66"/>
            </a:xfrm>
            <a:custGeom>
              <a:avLst/>
              <a:gdLst>
                <a:gd name="T0" fmla="*/ 0 w 13"/>
                <a:gd name="T1" fmla="*/ 12 h 66"/>
                <a:gd name="T2" fmla="*/ 0 w 13"/>
                <a:gd name="T3" fmla="*/ 14 h 66"/>
                <a:gd name="T4" fmla="*/ 0 w 13"/>
                <a:gd name="T5" fmla="*/ 52 h 66"/>
                <a:gd name="T6" fmla="*/ 2 w 13"/>
                <a:gd name="T7" fmla="*/ 58 h 66"/>
                <a:gd name="T8" fmla="*/ 2 w 13"/>
                <a:gd name="T9" fmla="*/ 0 h 66"/>
                <a:gd name="T10" fmla="*/ 4 w 13"/>
                <a:gd name="T11" fmla="*/ 4 h 66"/>
                <a:gd name="T12" fmla="*/ 4 w 13"/>
                <a:gd name="T13" fmla="*/ 60 h 66"/>
                <a:gd name="T14" fmla="*/ 6 w 13"/>
                <a:gd name="T15" fmla="*/ 66 h 66"/>
                <a:gd name="T16" fmla="*/ 6 w 13"/>
                <a:gd name="T17" fmla="*/ 4 h 66"/>
                <a:gd name="T18" fmla="*/ 8 w 13"/>
                <a:gd name="T19" fmla="*/ 4 h 66"/>
                <a:gd name="T20" fmla="*/ 8 w 13"/>
                <a:gd name="T21" fmla="*/ 43 h 66"/>
                <a:gd name="T22" fmla="*/ 9 w 13"/>
                <a:gd name="T23" fmla="*/ 64 h 66"/>
                <a:gd name="T24" fmla="*/ 9 w 13"/>
                <a:gd name="T25" fmla="*/ 10 h 66"/>
                <a:gd name="T26" fmla="*/ 11 w 13"/>
                <a:gd name="T27" fmla="*/ 4 h 66"/>
                <a:gd name="T28" fmla="*/ 11 w 13"/>
                <a:gd name="T29" fmla="*/ 45 h 66"/>
                <a:gd name="T30" fmla="*/ 13 w 13"/>
                <a:gd name="T31" fmla="*/ 43 h 66"/>
                <a:gd name="T32" fmla="*/ 13 w 13"/>
                <a:gd name="T33" fmla="*/ 4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6"/>
                <a:gd name="T53" fmla="*/ 13 w 13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6">
                  <a:moveTo>
                    <a:pt x="0" y="12"/>
                  </a:moveTo>
                  <a:lnTo>
                    <a:pt x="0" y="14"/>
                  </a:lnTo>
                  <a:lnTo>
                    <a:pt x="0" y="52"/>
                  </a:lnTo>
                  <a:lnTo>
                    <a:pt x="2" y="58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60"/>
                  </a:lnTo>
                  <a:lnTo>
                    <a:pt x="6" y="6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3"/>
                  </a:lnTo>
                  <a:lnTo>
                    <a:pt x="9" y="64"/>
                  </a:lnTo>
                  <a:lnTo>
                    <a:pt x="9" y="10"/>
                  </a:lnTo>
                  <a:lnTo>
                    <a:pt x="11" y="4"/>
                  </a:lnTo>
                  <a:lnTo>
                    <a:pt x="11" y="45"/>
                  </a:lnTo>
                  <a:lnTo>
                    <a:pt x="13" y="43"/>
                  </a:lnTo>
                  <a:lnTo>
                    <a:pt x="13" y="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7" name="Freeform 125"/>
            <p:cNvSpPr>
              <a:spLocks/>
            </p:cNvSpPr>
            <p:nvPr/>
          </p:nvSpPr>
          <p:spPr bwMode="auto">
            <a:xfrm>
              <a:off x="552" y="2680"/>
              <a:ext cx="14" cy="66"/>
            </a:xfrm>
            <a:custGeom>
              <a:avLst/>
              <a:gdLst>
                <a:gd name="T0" fmla="*/ 0 w 14"/>
                <a:gd name="T1" fmla="*/ 6 h 66"/>
                <a:gd name="T2" fmla="*/ 2 w 14"/>
                <a:gd name="T3" fmla="*/ 14 h 66"/>
                <a:gd name="T4" fmla="*/ 2 w 14"/>
                <a:gd name="T5" fmla="*/ 49 h 66"/>
                <a:gd name="T6" fmla="*/ 4 w 14"/>
                <a:gd name="T7" fmla="*/ 66 h 66"/>
                <a:gd name="T8" fmla="*/ 4 w 14"/>
                <a:gd name="T9" fmla="*/ 20 h 66"/>
                <a:gd name="T10" fmla="*/ 5 w 14"/>
                <a:gd name="T11" fmla="*/ 25 h 66"/>
                <a:gd name="T12" fmla="*/ 5 w 14"/>
                <a:gd name="T13" fmla="*/ 56 h 66"/>
                <a:gd name="T14" fmla="*/ 7 w 14"/>
                <a:gd name="T15" fmla="*/ 66 h 66"/>
                <a:gd name="T16" fmla="*/ 7 w 14"/>
                <a:gd name="T17" fmla="*/ 2 h 66"/>
                <a:gd name="T18" fmla="*/ 9 w 14"/>
                <a:gd name="T19" fmla="*/ 14 h 66"/>
                <a:gd name="T20" fmla="*/ 9 w 14"/>
                <a:gd name="T21" fmla="*/ 66 h 66"/>
                <a:gd name="T22" fmla="*/ 11 w 14"/>
                <a:gd name="T23" fmla="*/ 62 h 66"/>
                <a:gd name="T24" fmla="*/ 11 w 14"/>
                <a:gd name="T25" fmla="*/ 14 h 66"/>
                <a:gd name="T26" fmla="*/ 13 w 14"/>
                <a:gd name="T27" fmla="*/ 0 h 66"/>
                <a:gd name="T28" fmla="*/ 13 w 14"/>
                <a:gd name="T29" fmla="*/ 54 h 66"/>
                <a:gd name="T30" fmla="*/ 14 w 14"/>
                <a:gd name="T31" fmla="*/ 56 h 66"/>
                <a:gd name="T32" fmla="*/ 14 w 14"/>
                <a:gd name="T33" fmla="*/ 16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6"/>
                <a:gd name="T53" fmla="*/ 14 w 14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6">
                  <a:moveTo>
                    <a:pt x="0" y="6"/>
                  </a:moveTo>
                  <a:lnTo>
                    <a:pt x="2" y="14"/>
                  </a:lnTo>
                  <a:lnTo>
                    <a:pt x="2" y="49"/>
                  </a:lnTo>
                  <a:lnTo>
                    <a:pt x="4" y="66"/>
                  </a:lnTo>
                  <a:lnTo>
                    <a:pt x="4" y="20"/>
                  </a:lnTo>
                  <a:lnTo>
                    <a:pt x="5" y="25"/>
                  </a:lnTo>
                  <a:lnTo>
                    <a:pt x="5" y="56"/>
                  </a:lnTo>
                  <a:lnTo>
                    <a:pt x="7" y="66"/>
                  </a:lnTo>
                  <a:lnTo>
                    <a:pt x="7" y="2"/>
                  </a:lnTo>
                  <a:lnTo>
                    <a:pt x="9" y="14"/>
                  </a:lnTo>
                  <a:lnTo>
                    <a:pt x="9" y="66"/>
                  </a:lnTo>
                  <a:lnTo>
                    <a:pt x="11" y="62"/>
                  </a:lnTo>
                  <a:lnTo>
                    <a:pt x="11" y="14"/>
                  </a:lnTo>
                  <a:lnTo>
                    <a:pt x="13" y="0"/>
                  </a:lnTo>
                  <a:lnTo>
                    <a:pt x="13" y="54"/>
                  </a:lnTo>
                  <a:lnTo>
                    <a:pt x="14" y="56"/>
                  </a:lnTo>
                  <a:lnTo>
                    <a:pt x="14" y="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8" name="Freeform 126"/>
            <p:cNvSpPr>
              <a:spLocks/>
            </p:cNvSpPr>
            <p:nvPr/>
          </p:nvSpPr>
          <p:spPr bwMode="auto">
            <a:xfrm>
              <a:off x="566" y="2688"/>
              <a:ext cx="13" cy="64"/>
            </a:xfrm>
            <a:custGeom>
              <a:avLst/>
              <a:gdLst>
                <a:gd name="T0" fmla="*/ 0 w 13"/>
                <a:gd name="T1" fmla="*/ 8 h 64"/>
                <a:gd name="T2" fmla="*/ 0 w 13"/>
                <a:gd name="T3" fmla="*/ 0 h 64"/>
                <a:gd name="T4" fmla="*/ 0 w 13"/>
                <a:gd name="T5" fmla="*/ 48 h 64"/>
                <a:gd name="T6" fmla="*/ 2 w 13"/>
                <a:gd name="T7" fmla="*/ 64 h 64"/>
                <a:gd name="T8" fmla="*/ 2 w 13"/>
                <a:gd name="T9" fmla="*/ 4 h 64"/>
                <a:gd name="T10" fmla="*/ 4 w 13"/>
                <a:gd name="T11" fmla="*/ 10 h 64"/>
                <a:gd name="T12" fmla="*/ 4 w 13"/>
                <a:gd name="T13" fmla="*/ 46 h 64"/>
                <a:gd name="T14" fmla="*/ 6 w 13"/>
                <a:gd name="T15" fmla="*/ 52 h 64"/>
                <a:gd name="T16" fmla="*/ 6 w 13"/>
                <a:gd name="T17" fmla="*/ 0 h 64"/>
                <a:gd name="T18" fmla="*/ 8 w 13"/>
                <a:gd name="T19" fmla="*/ 8 h 64"/>
                <a:gd name="T20" fmla="*/ 8 w 13"/>
                <a:gd name="T21" fmla="*/ 50 h 64"/>
                <a:gd name="T22" fmla="*/ 9 w 13"/>
                <a:gd name="T23" fmla="*/ 54 h 64"/>
                <a:gd name="T24" fmla="*/ 9 w 13"/>
                <a:gd name="T25" fmla="*/ 14 h 64"/>
                <a:gd name="T26" fmla="*/ 11 w 13"/>
                <a:gd name="T27" fmla="*/ 6 h 64"/>
                <a:gd name="T28" fmla="*/ 11 w 13"/>
                <a:gd name="T29" fmla="*/ 58 h 64"/>
                <a:gd name="T30" fmla="*/ 13 w 13"/>
                <a:gd name="T31" fmla="*/ 44 h 64"/>
                <a:gd name="T32" fmla="*/ 13 w 13"/>
                <a:gd name="T33" fmla="*/ 23 h 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4"/>
                <a:gd name="T53" fmla="*/ 13 w 13"/>
                <a:gd name="T54" fmla="*/ 64 h 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4">
                  <a:moveTo>
                    <a:pt x="0" y="8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2" y="64"/>
                  </a:lnTo>
                  <a:lnTo>
                    <a:pt x="2" y="4"/>
                  </a:lnTo>
                  <a:lnTo>
                    <a:pt x="4" y="10"/>
                  </a:lnTo>
                  <a:lnTo>
                    <a:pt x="4" y="46"/>
                  </a:lnTo>
                  <a:lnTo>
                    <a:pt x="6" y="52"/>
                  </a:lnTo>
                  <a:lnTo>
                    <a:pt x="6" y="0"/>
                  </a:lnTo>
                  <a:lnTo>
                    <a:pt x="8" y="8"/>
                  </a:lnTo>
                  <a:lnTo>
                    <a:pt x="8" y="50"/>
                  </a:lnTo>
                  <a:lnTo>
                    <a:pt x="9" y="54"/>
                  </a:lnTo>
                  <a:lnTo>
                    <a:pt x="9" y="14"/>
                  </a:lnTo>
                  <a:lnTo>
                    <a:pt x="11" y="6"/>
                  </a:lnTo>
                  <a:lnTo>
                    <a:pt x="11" y="58"/>
                  </a:lnTo>
                  <a:lnTo>
                    <a:pt x="13" y="44"/>
                  </a:lnTo>
                  <a:lnTo>
                    <a:pt x="13" y="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9" name="Freeform 127"/>
            <p:cNvSpPr>
              <a:spLocks/>
            </p:cNvSpPr>
            <p:nvPr/>
          </p:nvSpPr>
          <p:spPr bwMode="auto">
            <a:xfrm>
              <a:off x="579" y="2677"/>
              <a:ext cx="13" cy="86"/>
            </a:xfrm>
            <a:custGeom>
              <a:avLst/>
              <a:gdLst>
                <a:gd name="T0" fmla="*/ 0 w 13"/>
                <a:gd name="T1" fmla="*/ 34 h 86"/>
                <a:gd name="T2" fmla="*/ 0 w 13"/>
                <a:gd name="T3" fmla="*/ 23 h 86"/>
                <a:gd name="T4" fmla="*/ 0 w 13"/>
                <a:gd name="T5" fmla="*/ 65 h 86"/>
                <a:gd name="T6" fmla="*/ 2 w 13"/>
                <a:gd name="T7" fmla="*/ 86 h 86"/>
                <a:gd name="T8" fmla="*/ 2 w 13"/>
                <a:gd name="T9" fmla="*/ 30 h 86"/>
                <a:gd name="T10" fmla="*/ 4 w 13"/>
                <a:gd name="T11" fmla="*/ 19 h 86"/>
                <a:gd name="T12" fmla="*/ 4 w 13"/>
                <a:gd name="T13" fmla="*/ 61 h 86"/>
                <a:gd name="T14" fmla="*/ 5 w 13"/>
                <a:gd name="T15" fmla="*/ 65 h 86"/>
                <a:gd name="T16" fmla="*/ 5 w 13"/>
                <a:gd name="T17" fmla="*/ 19 h 86"/>
                <a:gd name="T18" fmla="*/ 7 w 13"/>
                <a:gd name="T19" fmla="*/ 11 h 86"/>
                <a:gd name="T20" fmla="*/ 7 w 13"/>
                <a:gd name="T21" fmla="*/ 73 h 86"/>
                <a:gd name="T22" fmla="*/ 9 w 13"/>
                <a:gd name="T23" fmla="*/ 80 h 86"/>
                <a:gd name="T24" fmla="*/ 9 w 13"/>
                <a:gd name="T25" fmla="*/ 21 h 86"/>
                <a:gd name="T26" fmla="*/ 11 w 13"/>
                <a:gd name="T27" fmla="*/ 0 h 86"/>
                <a:gd name="T28" fmla="*/ 11 w 13"/>
                <a:gd name="T29" fmla="*/ 84 h 86"/>
                <a:gd name="T30" fmla="*/ 13 w 13"/>
                <a:gd name="T31" fmla="*/ 59 h 86"/>
                <a:gd name="T32" fmla="*/ 13 w 13"/>
                <a:gd name="T33" fmla="*/ 30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86"/>
                <a:gd name="T53" fmla="*/ 13 w 13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86">
                  <a:moveTo>
                    <a:pt x="0" y="34"/>
                  </a:moveTo>
                  <a:lnTo>
                    <a:pt x="0" y="23"/>
                  </a:lnTo>
                  <a:lnTo>
                    <a:pt x="0" y="65"/>
                  </a:lnTo>
                  <a:lnTo>
                    <a:pt x="2" y="86"/>
                  </a:lnTo>
                  <a:lnTo>
                    <a:pt x="2" y="30"/>
                  </a:lnTo>
                  <a:lnTo>
                    <a:pt x="4" y="19"/>
                  </a:lnTo>
                  <a:lnTo>
                    <a:pt x="4" y="61"/>
                  </a:lnTo>
                  <a:lnTo>
                    <a:pt x="5" y="65"/>
                  </a:lnTo>
                  <a:lnTo>
                    <a:pt x="5" y="19"/>
                  </a:lnTo>
                  <a:lnTo>
                    <a:pt x="7" y="11"/>
                  </a:lnTo>
                  <a:lnTo>
                    <a:pt x="7" y="73"/>
                  </a:lnTo>
                  <a:lnTo>
                    <a:pt x="9" y="80"/>
                  </a:lnTo>
                  <a:lnTo>
                    <a:pt x="9" y="21"/>
                  </a:lnTo>
                  <a:lnTo>
                    <a:pt x="11" y="0"/>
                  </a:lnTo>
                  <a:lnTo>
                    <a:pt x="11" y="84"/>
                  </a:lnTo>
                  <a:lnTo>
                    <a:pt x="13" y="59"/>
                  </a:lnTo>
                  <a:lnTo>
                    <a:pt x="13" y="3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0" name="Freeform 128"/>
            <p:cNvSpPr>
              <a:spLocks/>
            </p:cNvSpPr>
            <p:nvPr/>
          </p:nvSpPr>
          <p:spPr bwMode="auto">
            <a:xfrm>
              <a:off x="592" y="2694"/>
              <a:ext cx="12" cy="60"/>
            </a:xfrm>
            <a:custGeom>
              <a:avLst/>
              <a:gdLst>
                <a:gd name="T0" fmla="*/ 0 w 12"/>
                <a:gd name="T1" fmla="*/ 13 h 60"/>
                <a:gd name="T2" fmla="*/ 0 w 12"/>
                <a:gd name="T3" fmla="*/ 0 h 60"/>
                <a:gd name="T4" fmla="*/ 0 w 12"/>
                <a:gd name="T5" fmla="*/ 54 h 60"/>
                <a:gd name="T6" fmla="*/ 2 w 12"/>
                <a:gd name="T7" fmla="*/ 54 h 60"/>
                <a:gd name="T8" fmla="*/ 2 w 12"/>
                <a:gd name="T9" fmla="*/ 6 h 60"/>
                <a:gd name="T10" fmla="*/ 3 w 12"/>
                <a:gd name="T11" fmla="*/ 4 h 60"/>
                <a:gd name="T12" fmla="*/ 3 w 12"/>
                <a:gd name="T13" fmla="*/ 58 h 60"/>
                <a:gd name="T14" fmla="*/ 5 w 12"/>
                <a:gd name="T15" fmla="*/ 60 h 60"/>
                <a:gd name="T16" fmla="*/ 5 w 12"/>
                <a:gd name="T17" fmla="*/ 8 h 60"/>
                <a:gd name="T18" fmla="*/ 7 w 12"/>
                <a:gd name="T19" fmla="*/ 4 h 60"/>
                <a:gd name="T20" fmla="*/ 7 w 12"/>
                <a:gd name="T21" fmla="*/ 60 h 60"/>
                <a:gd name="T22" fmla="*/ 9 w 12"/>
                <a:gd name="T23" fmla="*/ 54 h 60"/>
                <a:gd name="T24" fmla="*/ 9 w 12"/>
                <a:gd name="T25" fmla="*/ 17 h 60"/>
                <a:gd name="T26" fmla="*/ 11 w 12"/>
                <a:gd name="T27" fmla="*/ 6 h 60"/>
                <a:gd name="T28" fmla="*/ 11 w 12"/>
                <a:gd name="T29" fmla="*/ 60 h 60"/>
                <a:gd name="T30" fmla="*/ 12 w 12"/>
                <a:gd name="T31" fmla="*/ 44 h 60"/>
                <a:gd name="T32" fmla="*/ 12 w 12"/>
                <a:gd name="T33" fmla="*/ 21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0"/>
                <a:gd name="T53" fmla="*/ 12 w 12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0">
                  <a:moveTo>
                    <a:pt x="0" y="13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58"/>
                  </a:lnTo>
                  <a:lnTo>
                    <a:pt x="5" y="60"/>
                  </a:lnTo>
                  <a:lnTo>
                    <a:pt x="5" y="8"/>
                  </a:lnTo>
                  <a:lnTo>
                    <a:pt x="7" y="4"/>
                  </a:lnTo>
                  <a:lnTo>
                    <a:pt x="7" y="60"/>
                  </a:lnTo>
                  <a:lnTo>
                    <a:pt x="9" y="54"/>
                  </a:lnTo>
                  <a:lnTo>
                    <a:pt x="9" y="17"/>
                  </a:lnTo>
                  <a:lnTo>
                    <a:pt x="11" y="6"/>
                  </a:lnTo>
                  <a:lnTo>
                    <a:pt x="11" y="60"/>
                  </a:lnTo>
                  <a:lnTo>
                    <a:pt x="12" y="44"/>
                  </a:lnTo>
                  <a:lnTo>
                    <a:pt x="12" y="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1" name="Freeform 129"/>
            <p:cNvSpPr>
              <a:spLocks/>
            </p:cNvSpPr>
            <p:nvPr/>
          </p:nvSpPr>
          <p:spPr bwMode="auto">
            <a:xfrm>
              <a:off x="604" y="2692"/>
              <a:ext cx="13" cy="65"/>
            </a:xfrm>
            <a:custGeom>
              <a:avLst/>
              <a:gdLst>
                <a:gd name="T0" fmla="*/ 0 w 13"/>
                <a:gd name="T1" fmla="*/ 23 h 65"/>
                <a:gd name="T2" fmla="*/ 0 w 13"/>
                <a:gd name="T3" fmla="*/ 6 h 65"/>
                <a:gd name="T4" fmla="*/ 0 w 13"/>
                <a:gd name="T5" fmla="*/ 65 h 65"/>
                <a:gd name="T6" fmla="*/ 2 w 13"/>
                <a:gd name="T7" fmla="*/ 65 h 65"/>
                <a:gd name="T8" fmla="*/ 2 w 13"/>
                <a:gd name="T9" fmla="*/ 10 h 65"/>
                <a:gd name="T10" fmla="*/ 4 w 13"/>
                <a:gd name="T11" fmla="*/ 10 h 65"/>
                <a:gd name="T12" fmla="*/ 4 w 13"/>
                <a:gd name="T13" fmla="*/ 60 h 65"/>
                <a:gd name="T14" fmla="*/ 6 w 13"/>
                <a:gd name="T15" fmla="*/ 62 h 65"/>
                <a:gd name="T16" fmla="*/ 6 w 13"/>
                <a:gd name="T17" fmla="*/ 13 h 65"/>
                <a:gd name="T18" fmla="*/ 8 w 13"/>
                <a:gd name="T19" fmla="*/ 8 h 65"/>
                <a:gd name="T20" fmla="*/ 8 w 13"/>
                <a:gd name="T21" fmla="*/ 62 h 65"/>
                <a:gd name="T22" fmla="*/ 9 w 13"/>
                <a:gd name="T23" fmla="*/ 46 h 65"/>
                <a:gd name="T24" fmla="*/ 9 w 13"/>
                <a:gd name="T25" fmla="*/ 13 h 65"/>
                <a:gd name="T26" fmla="*/ 11 w 13"/>
                <a:gd name="T27" fmla="*/ 0 h 65"/>
                <a:gd name="T28" fmla="*/ 11 w 13"/>
                <a:gd name="T29" fmla="*/ 62 h 65"/>
                <a:gd name="T30" fmla="*/ 13 w 13"/>
                <a:gd name="T31" fmla="*/ 46 h 65"/>
                <a:gd name="T32" fmla="*/ 13 w 13"/>
                <a:gd name="T33" fmla="*/ 29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5"/>
                <a:gd name="T53" fmla="*/ 13 w 13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5">
                  <a:moveTo>
                    <a:pt x="0" y="23"/>
                  </a:moveTo>
                  <a:lnTo>
                    <a:pt x="0" y="6"/>
                  </a:lnTo>
                  <a:lnTo>
                    <a:pt x="0" y="65"/>
                  </a:lnTo>
                  <a:lnTo>
                    <a:pt x="2" y="65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6" y="13"/>
                  </a:lnTo>
                  <a:lnTo>
                    <a:pt x="8" y="8"/>
                  </a:lnTo>
                  <a:lnTo>
                    <a:pt x="8" y="62"/>
                  </a:lnTo>
                  <a:lnTo>
                    <a:pt x="9" y="46"/>
                  </a:lnTo>
                  <a:lnTo>
                    <a:pt x="9" y="13"/>
                  </a:lnTo>
                  <a:lnTo>
                    <a:pt x="11" y="0"/>
                  </a:lnTo>
                  <a:lnTo>
                    <a:pt x="11" y="62"/>
                  </a:lnTo>
                  <a:lnTo>
                    <a:pt x="13" y="46"/>
                  </a:lnTo>
                  <a:lnTo>
                    <a:pt x="13" y="2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2" name="Freeform 130"/>
            <p:cNvSpPr>
              <a:spLocks/>
            </p:cNvSpPr>
            <p:nvPr/>
          </p:nvSpPr>
          <p:spPr bwMode="auto">
            <a:xfrm>
              <a:off x="617" y="2692"/>
              <a:ext cx="14" cy="65"/>
            </a:xfrm>
            <a:custGeom>
              <a:avLst/>
              <a:gdLst>
                <a:gd name="T0" fmla="*/ 0 w 14"/>
                <a:gd name="T1" fmla="*/ 29 h 65"/>
                <a:gd name="T2" fmla="*/ 2 w 14"/>
                <a:gd name="T3" fmla="*/ 6 h 65"/>
                <a:gd name="T4" fmla="*/ 2 w 14"/>
                <a:gd name="T5" fmla="*/ 58 h 65"/>
                <a:gd name="T6" fmla="*/ 4 w 14"/>
                <a:gd name="T7" fmla="*/ 65 h 65"/>
                <a:gd name="T8" fmla="*/ 4 w 14"/>
                <a:gd name="T9" fmla="*/ 8 h 65"/>
                <a:gd name="T10" fmla="*/ 5 w 14"/>
                <a:gd name="T11" fmla="*/ 2 h 65"/>
                <a:gd name="T12" fmla="*/ 5 w 14"/>
                <a:gd name="T13" fmla="*/ 48 h 65"/>
                <a:gd name="T14" fmla="*/ 7 w 14"/>
                <a:gd name="T15" fmla="*/ 46 h 65"/>
                <a:gd name="T16" fmla="*/ 7 w 14"/>
                <a:gd name="T17" fmla="*/ 15 h 65"/>
                <a:gd name="T18" fmla="*/ 9 w 14"/>
                <a:gd name="T19" fmla="*/ 2 h 65"/>
                <a:gd name="T20" fmla="*/ 9 w 14"/>
                <a:gd name="T21" fmla="*/ 62 h 65"/>
                <a:gd name="T22" fmla="*/ 11 w 14"/>
                <a:gd name="T23" fmla="*/ 40 h 65"/>
                <a:gd name="T24" fmla="*/ 11 w 14"/>
                <a:gd name="T25" fmla="*/ 0 h 65"/>
                <a:gd name="T26" fmla="*/ 13 w 14"/>
                <a:gd name="T27" fmla="*/ 4 h 65"/>
                <a:gd name="T28" fmla="*/ 13 w 14"/>
                <a:gd name="T29" fmla="*/ 50 h 65"/>
                <a:gd name="T30" fmla="*/ 14 w 14"/>
                <a:gd name="T31" fmla="*/ 37 h 65"/>
                <a:gd name="T32" fmla="*/ 14 w 14"/>
                <a:gd name="T33" fmla="*/ 19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5"/>
                <a:gd name="T53" fmla="*/ 14 w 14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5">
                  <a:moveTo>
                    <a:pt x="0" y="29"/>
                  </a:moveTo>
                  <a:lnTo>
                    <a:pt x="2" y="6"/>
                  </a:lnTo>
                  <a:lnTo>
                    <a:pt x="2" y="58"/>
                  </a:lnTo>
                  <a:lnTo>
                    <a:pt x="4" y="65"/>
                  </a:lnTo>
                  <a:lnTo>
                    <a:pt x="4" y="8"/>
                  </a:lnTo>
                  <a:lnTo>
                    <a:pt x="5" y="2"/>
                  </a:lnTo>
                  <a:lnTo>
                    <a:pt x="5" y="48"/>
                  </a:lnTo>
                  <a:lnTo>
                    <a:pt x="7" y="46"/>
                  </a:lnTo>
                  <a:lnTo>
                    <a:pt x="7" y="15"/>
                  </a:lnTo>
                  <a:lnTo>
                    <a:pt x="9" y="2"/>
                  </a:lnTo>
                  <a:lnTo>
                    <a:pt x="9" y="62"/>
                  </a:lnTo>
                  <a:lnTo>
                    <a:pt x="11" y="40"/>
                  </a:lnTo>
                  <a:lnTo>
                    <a:pt x="11" y="0"/>
                  </a:lnTo>
                  <a:lnTo>
                    <a:pt x="13" y="4"/>
                  </a:lnTo>
                  <a:lnTo>
                    <a:pt x="13" y="50"/>
                  </a:lnTo>
                  <a:lnTo>
                    <a:pt x="14" y="37"/>
                  </a:lnTo>
                  <a:lnTo>
                    <a:pt x="14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3" name="Freeform 131"/>
            <p:cNvSpPr>
              <a:spLocks/>
            </p:cNvSpPr>
            <p:nvPr/>
          </p:nvSpPr>
          <p:spPr bwMode="auto">
            <a:xfrm>
              <a:off x="631" y="2688"/>
              <a:ext cx="13" cy="69"/>
            </a:xfrm>
            <a:custGeom>
              <a:avLst/>
              <a:gdLst>
                <a:gd name="T0" fmla="*/ 0 w 13"/>
                <a:gd name="T1" fmla="*/ 23 h 69"/>
                <a:gd name="T2" fmla="*/ 0 w 13"/>
                <a:gd name="T3" fmla="*/ 12 h 69"/>
                <a:gd name="T4" fmla="*/ 0 w 13"/>
                <a:gd name="T5" fmla="*/ 64 h 69"/>
                <a:gd name="T6" fmla="*/ 2 w 13"/>
                <a:gd name="T7" fmla="*/ 58 h 69"/>
                <a:gd name="T8" fmla="*/ 2 w 13"/>
                <a:gd name="T9" fmla="*/ 17 h 69"/>
                <a:gd name="T10" fmla="*/ 4 w 13"/>
                <a:gd name="T11" fmla="*/ 8 h 69"/>
                <a:gd name="T12" fmla="*/ 4 w 13"/>
                <a:gd name="T13" fmla="*/ 69 h 69"/>
                <a:gd name="T14" fmla="*/ 6 w 13"/>
                <a:gd name="T15" fmla="*/ 48 h 69"/>
                <a:gd name="T16" fmla="*/ 6 w 13"/>
                <a:gd name="T17" fmla="*/ 0 h 69"/>
                <a:gd name="T18" fmla="*/ 8 w 13"/>
                <a:gd name="T19" fmla="*/ 6 h 69"/>
                <a:gd name="T20" fmla="*/ 8 w 13"/>
                <a:gd name="T21" fmla="*/ 54 h 69"/>
                <a:gd name="T22" fmla="*/ 10 w 13"/>
                <a:gd name="T23" fmla="*/ 50 h 69"/>
                <a:gd name="T24" fmla="*/ 10 w 13"/>
                <a:gd name="T25" fmla="*/ 6 h 69"/>
                <a:gd name="T26" fmla="*/ 11 w 13"/>
                <a:gd name="T27" fmla="*/ 8 h 69"/>
                <a:gd name="T28" fmla="*/ 11 w 13"/>
                <a:gd name="T29" fmla="*/ 58 h 69"/>
                <a:gd name="T30" fmla="*/ 13 w 13"/>
                <a:gd name="T31" fmla="*/ 41 h 69"/>
                <a:gd name="T32" fmla="*/ 13 w 13"/>
                <a:gd name="T33" fmla="*/ 14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9"/>
                <a:gd name="T53" fmla="*/ 13 w 13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9">
                  <a:moveTo>
                    <a:pt x="0" y="23"/>
                  </a:moveTo>
                  <a:lnTo>
                    <a:pt x="0" y="12"/>
                  </a:lnTo>
                  <a:lnTo>
                    <a:pt x="0" y="64"/>
                  </a:lnTo>
                  <a:lnTo>
                    <a:pt x="2" y="58"/>
                  </a:lnTo>
                  <a:lnTo>
                    <a:pt x="2" y="17"/>
                  </a:lnTo>
                  <a:lnTo>
                    <a:pt x="4" y="8"/>
                  </a:lnTo>
                  <a:lnTo>
                    <a:pt x="4" y="69"/>
                  </a:lnTo>
                  <a:lnTo>
                    <a:pt x="6" y="48"/>
                  </a:lnTo>
                  <a:lnTo>
                    <a:pt x="6" y="0"/>
                  </a:lnTo>
                  <a:lnTo>
                    <a:pt x="8" y="6"/>
                  </a:lnTo>
                  <a:lnTo>
                    <a:pt x="8" y="54"/>
                  </a:lnTo>
                  <a:lnTo>
                    <a:pt x="10" y="50"/>
                  </a:lnTo>
                  <a:lnTo>
                    <a:pt x="10" y="6"/>
                  </a:lnTo>
                  <a:lnTo>
                    <a:pt x="11" y="8"/>
                  </a:lnTo>
                  <a:lnTo>
                    <a:pt x="11" y="58"/>
                  </a:lnTo>
                  <a:lnTo>
                    <a:pt x="13" y="41"/>
                  </a:lnTo>
                  <a:lnTo>
                    <a:pt x="13" y="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4" name="Freeform 132"/>
            <p:cNvSpPr>
              <a:spLocks/>
            </p:cNvSpPr>
            <p:nvPr/>
          </p:nvSpPr>
          <p:spPr bwMode="auto">
            <a:xfrm>
              <a:off x="644" y="2673"/>
              <a:ext cx="13" cy="63"/>
            </a:xfrm>
            <a:custGeom>
              <a:avLst/>
              <a:gdLst>
                <a:gd name="T0" fmla="*/ 0 w 13"/>
                <a:gd name="T1" fmla="*/ 29 h 63"/>
                <a:gd name="T2" fmla="*/ 0 w 13"/>
                <a:gd name="T3" fmla="*/ 4 h 63"/>
                <a:gd name="T4" fmla="*/ 0 w 13"/>
                <a:gd name="T5" fmla="*/ 61 h 63"/>
                <a:gd name="T6" fmla="*/ 2 w 13"/>
                <a:gd name="T7" fmla="*/ 63 h 63"/>
                <a:gd name="T8" fmla="*/ 2 w 13"/>
                <a:gd name="T9" fmla="*/ 23 h 63"/>
                <a:gd name="T10" fmla="*/ 4 w 13"/>
                <a:gd name="T11" fmla="*/ 19 h 63"/>
                <a:gd name="T12" fmla="*/ 4 w 13"/>
                <a:gd name="T13" fmla="*/ 63 h 63"/>
                <a:gd name="T14" fmla="*/ 6 w 13"/>
                <a:gd name="T15" fmla="*/ 63 h 63"/>
                <a:gd name="T16" fmla="*/ 6 w 13"/>
                <a:gd name="T17" fmla="*/ 13 h 63"/>
                <a:gd name="T18" fmla="*/ 7 w 13"/>
                <a:gd name="T19" fmla="*/ 9 h 63"/>
                <a:gd name="T20" fmla="*/ 7 w 13"/>
                <a:gd name="T21" fmla="*/ 63 h 63"/>
                <a:gd name="T22" fmla="*/ 9 w 13"/>
                <a:gd name="T23" fmla="*/ 59 h 63"/>
                <a:gd name="T24" fmla="*/ 9 w 13"/>
                <a:gd name="T25" fmla="*/ 0 h 63"/>
                <a:gd name="T26" fmla="*/ 11 w 13"/>
                <a:gd name="T27" fmla="*/ 13 h 63"/>
                <a:gd name="T28" fmla="*/ 11 w 13"/>
                <a:gd name="T29" fmla="*/ 46 h 63"/>
                <a:gd name="T30" fmla="*/ 13 w 13"/>
                <a:gd name="T31" fmla="*/ 50 h 63"/>
                <a:gd name="T32" fmla="*/ 13 w 13"/>
                <a:gd name="T33" fmla="*/ 2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3"/>
                <a:gd name="T53" fmla="*/ 13 w 13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3">
                  <a:moveTo>
                    <a:pt x="0" y="29"/>
                  </a:moveTo>
                  <a:lnTo>
                    <a:pt x="0" y="4"/>
                  </a:lnTo>
                  <a:lnTo>
                    <a:pt x="0" y="61"/>
                  </a:lnTo>
                  <a:lnTo>
                    <a:pt x="2" y="63"/>
                  </a:lnTo>
                  <a:lnTo>
                    <a:pt x="2" y="23"/>
                  </a:lnTo>
                  <a:lnTo>
                    <a:pt x="4" y="1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6" y="13"/>
                  </a:lnTo>
                  <a:lnTo>
                    <a:pt x="7" y="9"/>
                  </a:lnTo>
                  <a:lnTo>
                    <a:pt x="7" y="63"/>
                  </a:lnTo>
                  <a:lnTo>
                    <a:pt x="9" y="59"/>
                  </a:lnTo>
                  <a:lnTo>
                    <a:pt x="9" y="0"/>
                  </a:lnTo>
                  <a:lnTo>
                    <a:pt x="11" y="13"/>
                  </a:lnTo>
                  <a:lnTo>
                    <a:pt x="11" y="46"/>
                  </a:lnTo>
                  <a:lnTo>
                    <a:pt x="13" y="50"/>
                  </a:lnTo>
                  <a:lnTo>
                    <a:pt x="13" y="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5" name="Freeform 133"/>
            <p:cNvSpPr>
              <a:spLocks/>
            </p:cNvSpPr>
            <p:nvPr/>
          </p:nvSpPr>
          <p:spPr bwMode="auto">
            <a:xfrm>
              <a:off x="657" y="2490"/>
              <a:ext cx="12" cy="304"/>
            </a:xfrm>
            <a:custGeom>
              <a:avLst/>
              <a:gdLst>
                <a:gd name="T0" fmla="*/ 0 w 12"/>
                <a:gd name="T1" fmla="*/ 185 h 304"/>
                <a:gd name="T2" fmla="*/ 0 w 12"/>
                <a:gd name="T3" fmla="*/ 304 h 304"/>
                <a:gd name="T4" fmla="*/ 0 w 12"/>
                <a:gd name="T5" fmla="*/ 0 h 304"/>
                <a:gd name="T6" fmla="*/ 2 w 12"/>
                <a:gd name="T7" fmla="*/ 187 h 304"/>
                <a:gd name="T8" fmla="*/ 2 w 12"/>
                <a:gd name="T9" fmla="*/ 258 h 304"/>
                <a:gd name="T10" fmla="*/ 3 w 12"/>
                <a:gd name="T11" fmla="*/ 233 h 304"/>
                <a:gd name="T12" fmla="*/ 3 w 12"/>
                <a:gd name="T13" fmla="*/ 185 h 304"/>
                <a:gd name="T14" fmla="*/ 5 w 12"/>
                <a:gd name="T15" fmla="*/ 183 h 304"/>
                <a:gd name="T16" fmla="*/ 5 w 12"/>
                <a:gd name="T17" fmla="*/ 244 h 304"/>
                <a:gd name="T18" fmla="*/ 7 w 12"/>
                <a:gd name="T19" fmla="*/ 244 h 304"/>
                <a:gd name="T20" fmla="*/ 7 w 12"/>
                <a:gd name="T21" fmla="*/ 204 h 304"/>
                <a:gd name="T22" fmla="*/ 9 w 12"/>
                <a:gd name="T23" fmla="*/ 185 h 304"/>
                <a:gd name="T24" fmla="*/ 9 w 12"/>
                <a:gd name="T25" fmla="*/ 239 h 304"/>
                <a:gd name="T26" fmla="*/ 11 w 12"/>
                <a:gd name="T27" fmla="*/ 235 h 304"/>
                <a:gd name="T28" fmla="*/ 11 w 12"/>
                <a:gd name="T29" fmla="*/ 190 h 304"/>
                <a:gd name="T30" fmla="*/ 12 w 12"/>
                <a:gd name="T31" fmla="*/ 242 h 304"/>
                <a:gd name="T32" fmla="*/ 12 w 12"/>
                <a:gd name="T33" fmla="*/ 210 h 3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04"/>
                <a:gd name="T53" fmla="*/ 12 w 12"/>
                <a:gd name="T54" fmla="*/ 304 h 3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04">
                  <a:moveTo>
                    <a:pt x="0" y="185"/>
                  </a:moveTo>
                  <a:lnTo>
                    <a:pt x="0" y="304"/>
                  </a:lnTo>
                  <a:lnTo>
                    <a:pt x="0" y="0"/>
                  </a:lnTo>
                  <a:lnTo>
                    <a:pt x="2" y="187"/>
                  </a:lnTo>
                  <a:lnTo>
                    <a:pt x="2" y="258"/>
                  </a:lnTo>
                  <a:lnTo>
                    <a:pt x="3" y="233"/>
                  </a:lnTo>
                  <a:lnTo>
                    <a:pt x="3" y="185"/>
                  </a:lnTo>
                  <a:lnTo>
                    <a:pt x="5" y="183"/>
                  </a:lnTo>
                  <a:lnTo>
                    <a:pt x="5" y="244"/>
                  </a:lnTo>
                  <a:lnTo>
                    <a:pt x="7" y="244"/>
                  </a:lnTo>
                  <a:lnTo>
                    <a:pt x="7" y="204"/>
                  </a:lnTo>
                  <a:lnTo>
                    <a:pt x="9" y="185"/>
                  </a:lnTo>
                  <a:lnTo>
                    <a:pt x="9" y="239"/>
                  </a:lnTo>
                  <a:lnTo>
                    <a:pt x="11" y="235"/>
                  </a:lnTo>
                  <a:lnTo>
                    <a:pt x="11" y="190"/>
                  </a:lnTo>
                  <a:lnTo>
                    <a:pt x="12" y="242"/>
                  </a:lnTo>
                  <a:lnTo>
                    <a:pt x="12" y="2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6" name="Freeform 134"/>
            <p:cNvSpPr>
              <a:spLocks/>
            </p:cNvSpPr>
            <p:nvPr/>
          </p:nvSpPr>
          <p:spPr bwMode="auto">
            <a:xfrm>
              <a:off x="669" y="2680"/>
              <a:ext cx="13" cy="74"/>
            </a:xfrm>
            <a:custGeom>
              <a:avLst/>
              <a:gdLst>
                <a:gd name="T0" fmla="*/ 0 w 13"/>
                <a:gd name="T1" fmla="*/ 20 h 74"/>
                <a:gd name="T2" fmla="*/ 0 w 13"/>
                <a:gd name="T3" fmla="*/ 12 h 74"/>
                <a:gd name="T4" fmla="*/ 0 w 13"/>
                <a:gd name="T5" fmla="*/ 60 h 74"/>
                <a:gd name="T6" fmla="*/ 2 w 13"/>
                <a:gd name="T7" fmla="*/ 58 h 74"/>
                <a:gd name="T8" fmla="*/ 2 w 13"/>
                <a:gd name="T9" fmla="*/ 0 h 74"/>
                <a:gd name="T10" fmla="*/ 4 w 13"/>
                <a:gd name="T11" fmla="*/ 14 h 74"/>
                <a:gd name="T12" fmla="*/ 4 w 13"/>
                <a:gd name="T13" fmla="*/ 52 h 74"/>
                <a:gd name="T14" fmla="*/ 6 w 13"/>
                <a:gd name="T15" fmla="*/ 66 h 74"/>
                <a:gd name="T16" fmla="*/ 6 w 13"/>
                <a:gd name="T17" fmla="*/ 8 h 74"/>
                <a:gd name="T18" fmla="*/ 8 w 13"/>
                <a:gd name="T19" fmla="*/ 29 h 74"/>
                <a:gd name="T20" fmla="*/ 8 w 13"/>
                <a:gd name="T21" fmla="*/ 58 h 74"/>
                <a:gd name="T22" fmla="*/ 9 w 13"/>
                <a:gd name="T23" fmla="*/ 74 h 74"/>
                <a:gd name="T24" fmla="*/ 9 w 13"/>
                <a:gd name="T25" fmla="*/ 22 h 74"/>
                <a:gd name="T26" fmla="*/ 11 w 13"/>
                <a:gd name="T27" fmla="*/ 18 h 74"/>
                <a:gd name="T28" fmla="*/ 11 w 13"/>
                <a:gd name="T29" fmla="*/ 62 h 74"/>
                <a:gd name="T30" fmla="*/ 13 w 13"/>
                <a:gd name="T31" fmla="*/ 68 h 74"/>
                <a:gd name="T32" fmla="*/ 13 w 13"/>
                <a:gd name="T33" fmla="*/ 25 h 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4"/>
                <a:gd name="T53" fmla="*/ 13 w 13"/>
                <a:gd name="T54" fmla="*/ 74 h 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4">
                  <a:moveTo>
                    <a:pt x="0" y="20"/>
                  </a:moveTo>
                  <a:lnTo>
                    <a:pt x="0" y="12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2" y="0"/>
                  </a:lnTo>
                  <a:lnTo>
                    <a:pt x="4" y="14"/>
                  </a:lnTo>
                  <a:lnTo>
                    <a:pt x="4" y="52"/>
                  </a:lnTo>
                  <a:lnTo>
                    <a:pt x="6" y="66"/>
                  </a:lnTo>
                  <a:lnTo>
                    <a:pt x="6" y="8"/>
                  </a:lnTo>
                  <a:lnTo>
                    <a:pt x="8" y="29"/>
                  </a:lnTo>
                  <a:lnTo>
                    <a:pt x="8" y="58"/>
                  </a:lnTo>
                  <a:lnTo>
                    <a:pt x="9" y="74"/>
                  </a:lnTo>
                  <a:lnTo>
                    <a:pt x="9" y="22"/>
                  </a:lnTo>
                  <a:lnTo>
                    <a:pt x="11" y="18"/>
                  </a:lnTo>
                  <a:lnTo>
                    <a:pt x="11" y="62"/>
                  </a:lnTo>
                  <a:lnTo>
                    <a:pt x="13" y="68"/>
                  </a:lnTo>
                  <a:lnTo>
                    <a:pt x="13" y="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7" name="Freeform 135"/>
            <p:cNvSpPr>
              <a:spLocks/>
            </p:cNvSpPr>
            <p:nvPr/>
          </p:nvSpPr>
          <p:spPr bwMode="auto">
            <a:xfrm>
              <a:off x="682" y="2700"/>
              <a:ext cx="15" cy="67"/>
            </a:xfrm>
            <a:custGeom>
              <a:avLst/>
              <a:gdLst>
                <a:gd name="T0" fmla="*/ 0 w 15"/>
                <a:gd name="T1" fmla="*/ 5 h 67"/>
                <a:gd name="T2" fmla="*/ 2 w 15"/>
                <a:gd name="T3" fmla="*/ 2 h 67"/>
                <a:gd name="T4" fmla="*/ 2 w 15"/>
                <a:gd name="T5" fmla="*/ 54 h 67"/>
                <a:gd name="T6" fmla="*/ 4 w 15"/>
                <a:gd name="T7" fmla="*/ 61 h 67"/>
                <a:gd name="T8" fmla="*/ 4 w 15"/>
                <a:gd name="T9" fmla="*/ 5 h 67"/>
                <a:gd name="T10" fmla="*/ 6 w 15"/>
                <a:gd name="T11" fmla="*/ 19 h 67"/>
                <a:gd name="T12" fmla="*/ 6 w 15"/>
                <a:gd name="T13" fmla="*/ 57 h 67"/>
                <a:gd name="T14" fmla="*/ 7 w 15"/>
                <a:gd name="T15" fmla="*/ 63 h 67"/>
                <a:gd name="T16" fmla="*/ 7 w 15"/>
                <a:gd name="T17" fmla="*/ 7 h 67"/>
                <a:gd name="T18" fmla="*/ 9 w 15"/>
                <a:gd name="T19" fmla="*/ 19 h 67"/>
                <a:gd name="T20" fmla="*/ 9 w 15"/>
                <a:gd name="T21" fmla="*/ 57 h 67"/>
                <a:gd name="T22" fmla="*/ 11 w 15"/>
                <a:gd name="T23" fmla="*/ 57 h 67"/>
                <a:gd name="T24" fmla="*/ 11 w 15"/>
                <a:gd name="T25" fmla="*/ 0 h 67"/>
                <a:gd name="T26" fmla="*/ 13 w 15"/>
                <a:gd name="T27" fmla="*/ 9 h 67"/>
                <a:gd name="T28" fmla="*/ 13 w 15"/>
                <a:gd name="T29" fmla="*/ 67 h 67"/>
                <a:gd name="T30" fmla="*/ 15 w 15"/>
                <a:gd name="T31" fmla="*/ 50 h 67"/>
                <a:gd name="T32" fmla="*/ 15 w 15"/>
                <a:gd name="T33" fmla="*/ 13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67"/>
                <a:gd name="T53" fmla="*/ 15 w 15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67">
                  <a:moveTo>
                    <a:pt x="0" y="5"/>
                  </a:moveTo>
                  <a:lnTo>
                    <a:pt x="2" y="2"/>
                  </a:lnTo>
                  <a:lnTo>
                    <a:pt x="2" y="54"/>
                  </a:lnTo>
                  <a:lnTo>
                    <a:pt x="4" y="61"/>
                  </a:lnTo>
                  <a:lnTo>
                    <a:pt x="4" y="5"/>
                  </a:lnTo>
                  <a:lnTo>
                    <a:pt x="6" y="19"/>
                  </a:lnTo>
                  <a:lnTo>
                    <a:pt x="6" y="57"/>
                  </a:lnTo>
                  <a:lnTo>
                    <a:pt x="7" y="63"/>
                  </a:lnTo>
                  <a:lnTo>
                    <a:pt x="7" y="7"/>
                  </a:lnTo>
                  <a:lnTo>
                    <a:pt x="9" y="19"/>
                  </a:lnTo>
                  <a:lnTo>
                    <a:pt x="9" y="57"/>
                  </a:lnTo>
                  <a:lnTo>
                    <a:pt x="11" y="57"/>
                  </a:lnTo>
                  <a:lnTo>
                    <a:pt x="11" y="0"/>
                  </a:lnTo>
                  <a:lnTo>
                    <a:pt x="13" y="9"/>
                  </a:lnTo>
                  <a:lnTo>
                    <a:pt x="13" y="67"/>
                  </a:lnTo>
                  <a:lnTo>
                    <a:pt x="15" y="50"/>
                  </a:lnTo>
                  <a:lnTo>
                    <a:pt x="15" y="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8" name="Freeform 136"/>
            <p:cNvSpPr>
              <a:spLocks/>
            </p:cNvSpPr>
            <p:nvPr/>
          </p:nvSpPr>
          <p:spPr bwMode="auto">
            <a:xfrm>
              <a:off x="697" y="2513"/>
              <a:ext cx="12" cy="321"/>
            </a:xfrm>
            <a:custGeom>
              <a:avLst/>
              <a:gdLst>
                <a:gd name="T0" fmla="*/ 0 w 12"/>
                <a:gd name="T1" fmla="*/ 200 h 321"/>
                <a:gd name="T2" fmla="*/ 0 w 12"/>
                <a:gd name="T3" fmla="*/ 196 h 321"/>
                <a:gd name="T4" fmla="*/ 0 w 12"/>
                <a:gd name="T5" fmla="*/ 237 h 321"/>
                <a:gd name="T6" fmla="*/ 1 w 12"/>
                <a:gd name="T7" fmla="*/ 260 h 321"/>
                <a:gd name="T8" fmla="*/ 1 w 12"/>
                <a:gd name="T9" fmla="*/ 198 h 321"/>
                <a:gd name="T10" fmla="*/ 3 w 12"/>
                <a:gd name="T11" fmla="*/ 210 h 321"/>
                <a:gd name="T12" fmla="*/ 3 w 12"/>
                <a:gd name="T13" fmla="*/ 239 h 321"/>
                <a:gd name="T14" fmla="*/ 5 w 12"/>
                <a:gd name="T15" fmla="*/ 321 h 321"/>
                <a:gd name="T16" fmla="*/ 5 w 12"/>
                <a:gd name="T17" fmla="*/ 8 h 321"/>
                <a:gd name="T18" fmla="*/ 7 w 12"/>
                <a:gd name="T19" fmla="*/ 194 h 321"/>
                <a:gd name="T20" fmla="*/ 7 w 12"/>
                <a:gd name="T21" fmla="*/ 254 h 321"/>
                <a:gd name="T22" fmla="*/ 9 w 12"/>
                <a:gd name="T23" fmla="*/ 246 h 321"/>
                <a:gd name="T24" fmla="*/ 9 w 12"/>
                <a:gd name="T25" fmla="*/ 183 h 321"/>
                <a:gd name="T26" fmla="*/ 10 w 12"/>
                <a:gd name="T27" fmla="*/ 304 h 321"/>
                <a:gd name="T28" fmla="*/ 10 w 12"/>
                <a:gd name="T29" fmla="*/ 0 h 321"/>
                <a:gd name="T30" fmla="*/ 12 w 12"/>
                <a:gd name="T31" fmla="*/ 271 h 321"/>
                <a:gd name="T32" fmla="*/ 12 w 12"/>
                <a:gd name="T33" fmla="*/ 210 h 3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21"/>
                <a:gd name="T53" fmla="*/ 12 w 12"/>
                <a:gd name="T54" fmla="*/ 321 h 3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21">
                  <a:moveTo>
                    <a:pt x="0" y="200"/>
                  </a:moveTo>
                  <a:lnTo>
                    <a:pt x="0" y="196"/>
                  </a:lnTo>
                  <a:lnTo>
                    <a:pt x="0" y="237"/>
                  </a:lnTo>
                  <a:lnTo>
                    <a:pt x="1" y="260"/>
                  </a:lnTo>
                  <a:lnTo>
                    <a:pt x="1" y="198"/>
                  </a:lnTo>
                  <a:lnTo>
                    <a:pt x="3" y="210"/>
                  </a:lnTo>
                  <a:lnTo>
                    <a:pt x="3" y="239"/>
                  </a:lnTo>
                  <a:lnTo>
                    <a:pt x="5" y="321"/>
                  </a:lnTo>
                  <a:lnTo>
                    <a:pt x="5" y="8"/>
                  </a:lnTo>
                  <a:lnTo>
                    <a:pt x="7" y="194"/>
                  </a:lnTo>
                  <a:lnTo>
                    <a:pt x="7" y="254"/>
                  </a:lnTo>
                  <a:lnTo>
                    <a:pt x="9" y="246"/>
                  </a:lnTo>
                  <a:lnTo>
                    <a:pt x="9" y="183"/>
                  </a:lnTo>
                  <a:lnTo>
                    <a:pt x="10" y="304"/>
                  </a:lnTo>
                  <a:lnTo>
                    <a:pt x="10" y="0"/>
                  </a:lnTo>
                  <a:lnTo>
                    <a:pt x="12" y="271"/>
                  </a:lnTo>
                  <a:lnTo>
                    <a:pt x="12" y="2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9" name="Freeform 137"/>
            <p:cNvSpPr>
              <a:spLocks/>
            </p:cNvSpPr>
            <p:nvPr/>
          </p:nvSpPr>
          <p:spPr bwMode="auto">
            <a:xfrm>
              <a:off x="709" y="2513"/>
              <a:ext cx="13" cy="327"/>
            </a:xfrm>
            <a:custGeom>
              <a:avLst/>
              <a:gdLst>
                <a:gd name="T0" fmla="*/ 0 w 13"/>
                <a:gd name="T1" fmla="*/ 210 h 327"/>
                <a:gd name="T2" fmla="*/ 0 w 13"/>
                <a:gd name="T3" fmla="*/ 202 h 327"/>
                <a:gd name="T4" fmla="*/ 0 w 13"/>
                <a:gd name="T5" fmla="*/ 244 h 327"/>
                <a:gd name="T6" fmla="*/ 2 w 13"/>
                <a:gd name="T7" fmla="*/ 248 h 327"/>
                <a:gd name="T8" fmla="*/ 2 w 13"/>
                <a:gd name="T9" fmla="*/ 187 h 327"/>
                <a:gd name="T10" fmla="*/ 4 w 13"/>
                <a:gd name="T11" fmla="*/ 306 h 327"/>
                <a:gd name="T12" fmla="*/ 4 w 13"/>
                <a:gd name="T13" fmla="*/ 0 h 327"/>
                <a:gd name="T14" fmla="*/ 6 w 13"/>
                <a:gd name="T15" fmla="*/ 212 h 327"/>
                <a:gd name="T16" fmla="*/ 6 w 13"/>
                <a:gd name="T17" fmla="*/ 250 h 327"/>
                <a:gd name="T18" fmla="*/ 7 w 13"/>
                <a:gd name="T19" fmla="*/ 250 h 327"/>
                <a:gd name="T20" fmla="*/ 7 w 13"/>
                <a:gd name="T21" fmla="*/ 202 h 327"/>
                <a:gd name="T22" fmla="*/ 9 w 13"/>
                <a:gd name="T23" fmla="*/ 219 h 327"/>
                <a:gd name="T24" fmla="*/ 9 w 13"/>
                <a:gd name="T25" fmla="*/ 248 h 327"/>
                <a:gd name="T26" fmla="*/ 11 w 13"/>
                <a:gd name="T27" fmla="*/ 327 h 327"/>
                <a:gd name="T28" fmla="*/ 11 w 13"/>
                <a:gd name="T29" fmla="*/ 10 h 327"/>
                <a:gd name="T30" fmla="*/ 13 w 13"/>
                <a:gd name="T31" fmla="*/ 244 h 327"/>
                <a:gd name="T32" fmla="*/ 13 w 13"/>
                <a:gd name="T33" fmla="*/ 221 h 3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7"/>
                <a:gd name="T53" fmla="*/ 13 w 13"/>
                <a:gd name="T54" fmla="*/ 327 h 32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7">
                  <a:moveTo>
                    <a:pt x="0" y="210"/>
                  </a:moveTo>
                  <a:lnTo>
                    <a:pt x="0" y="202"/>
                  </a:lnTo>
                  <a:lnTo>
                    <a:pt x="0" y="244"/>
                  </a:lnTo>
                  <a:lnTo>
                    <a:pt x="2" y="248"/>
                  </a:lnTo>
                  <a:lnTo>
                    <a:pt x="2" y="187"/>
                  </a:lnTo>
                  <a:lnTo>
                    <a:pt x="4" y="306"/>
                  </a:lnTo>
                  <a:lnTo>
                    <a:pt x="4" y="0"/>
                  </a:lnTo>
                  <a:lnTo>
                    <a:pt x="6" y="212"/>
                  </a:lnTo>
                  <a:lnTo>
                    <a:pt x="6" y="250"/>
                  </a:lnTo>
                  <a:lnTo>
                    <a:pt x="7" y="250"/>
                  </a:lnTo>
                  <a:lnTo>
                    <a:pt x="7" y="202"/>
                  </a:lnTo>
                  <a:lnTo>
                    <a:pt x="9" y="219"/>
                  </a:lnTo>
                  <a:lnTo>
                    <a:pt x="9" y="248"/>
                  </a:lnTo>
                  <a:lnTo>
                    <a:pt x="11" y="327"/>
                  </a:lnTo>
                  <a:lnTo>
                    <a:pt x="11" y="10"/>
                  </a:lnTo>
                  <a:lnTo>
                    <a:pt x="13" y="244"/>
                  </a:lnTo>
                  <a:lnTo>
                    <a:pt x="13" y="2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0" name="Freeform 138"/>
            <p:cNvSpPr>
              <a:spLocks/>
            </p:cNvSpPr>
            <p:nvPr/>
          </p:nvSpPr>
          <p:spPr bwMode="auto">
            <a:xfrm>
              <a:off x="722" y="2488"/>
              <a:ext cx="13" cy="335"/>
            </a:xfrm>
            <a:custGeom>
              <a:avLst/>
              <a:gdLst>
                <a:gd name="T0" fmla="*/ 0 w 13"/>
                <a:gd name="T1" fmla="*/ 246 h 335"/>
                <a:gd name="T2" fmla="*/ 0 w 13"/>
                <a:gd name="T3" fmla="*/ 269 h 335"/>
                <a:gd name="T4" fmla="*/ 0 w 13"/>
                <a:gd name="T5" fmla="*/ 223 h 335"/>
                <a:gd name="T6" fmla="*/ 2 w 13"/>
                <a:gd name="T7" fmla="*/ 227 h 335"/>
                <a:gd name="T8" fmla="*/ 2 w 13"/>
                <a:gd name="T9" fmla="*/ 279 h 335"/>
                <a:gd name="T10" fmla="*/ 3 w 13"/>
                <a:gd name="T11" fmla="*/ 335 h 335"/>
                <a:gd name="T12" fmla="*/ 3 w 13"/>
                <a:gd name="T13" fmla="*/ 0 h 335"/>
                <a:gd name="T14" fmla="*/ 5 w 13"/>
                <a:gd name="T15" fmla="*/ 227 h 335"/>
                <a:gd name="T16" fmla="*/ 5 w 13"/>
                <a:gd name="T17" fmla="*/ 279 h 335"/>
                <a:gd name="T18" fmla="*/ 7 w 13"/>
                <a:gd name="T19" fmla="*/ 266 h 335"/>
                <a:gd name="T20" fmla="*/ 7 w 13"/>
                <a:gd name="T21" fmla="*/ 208 h 335"/>
                <a:gd name="T22" fmla="*/ 9 w 13"/>
                <a:gd name="T23" fmla="*/ 198 h 335"/>
                <a:gd name="T24" fmla="*/ 9 w 13"/>
                <a:gd name="T25" fmla="*/ 258 h 335"/>
                <a:gd name="T26" fmla="*/ 11 w 13"/>
                <a:gd name="T27" fmla="*/ 273 h 335"/>
                <a:gd name="T28" fmla="*/ 11 w 13"/>
                <a:gd name="T29" fmla="*/ 210 h 335"/>
                <a:gd name="T30" fmla="*/ 13 w 13"/>
                <a:gd name="T31" fmla="*/ 254 h 335"/>
                <a:gd name="T32" fmla="*/ 13 w 13"/>
                <a:gd name="T33" fmla="*/ 219 h 3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5"/>
                <a:gd name="T53" fmla="*/ 13 w 13"/>
                <a:gd name="T54" fmla="*/ 335 h 33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5">
                  <a:moveTo>
                    <a:pt x="0" y="246"/>
                  </a:moveTo>
                  <a:lnTo>
                    <a:pt x="0" y="269"/>
                  </a:lnTo>
                  <a:lnTo>
                    <a:pt x="0" y="223"/>
                  </a:lnTo>
                  <a:lnTo>
                    <a:pt x="2" y="227"/>
                  </a:lnTo>
                  <a:lnTo>
                    <a:pt x="2" y="279"/>
                  </a:lnTo>
                  <a:lnTo>
                    <a:pt x="3" y="335"/>
                  </a:lnTo>
                  <a:lnTo>
                    <a:pt x="3" y="0"/>
                  </a:lnTo>
                  <a:lnTo>
                    <a:pt x="5" y="227"/>
                  </a:lnTo>
                  <a:lnTo>
                    <a:pt x="5" y="279"/>
                  </a:lnTo>
                  <a:lnTo>
                    <a:pt x="7" y="266"/>
                  </a:lnTo>
                  <a:lnTo>
                    <a:pt x="7" y="208"/>
                  </a:lnTo>
                  <a:lnTo>
                    <a:pt x="9" y="198"/>
                  </a:lnTo>
                  <a:lnTo>
                    <a:pt x="9" y="258"/>
                  </a:lnTo>
                  <a:lnTo>
                    <a:pt x="11" y="273"/>
                  </a:lnTo>
                  <a:lnTo>
                    <a:pt x="11" y="210"/>
                  </a:lnTo>
                  <a:lnTo>
                    <a:pt x="13" y="254"/>
                  </a:lnTo>
                  <a:lnTo>
                    <a:pt x="13" y="2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1" name="Freeform 139"/>
            <p:cNvSpPr>
              <a:spLocks/>
            </p:cNvSpPr>
            <p:nvPr/>
          </p:nvSpPr>
          <p:spPr bwMode="auto">
            <a:xfrm>
              <a:off x="735" y="2486"/>
              <a:ext cx="12" cy="308"/>
            </a:xfrm>
            <a:custGeom>
              <a:avLst/>
              <a:gdLst>
                <a:gd name="T0" fmla="*/ 0 w 12"/>
                <a:gd name="T1" fmla="*/ 221 h 308"/>
                <a:gd name="T2" fmla="*/ 0 w 12"/>
                <a:gd name="T3" fmla="*/ 200 h 308"/>
                <a:gd name="T4" fmla="*/ 0 w 12"/>
                <a:gd name="T5" fmla="*/ 260 h 308"/>
                <a:gd name="T6" fmla="*/ 1 w 12"/>
                <a:gd name="T7" fmla="*/ 262 h 308"/>
                <a:gd name="T8" fmla="*/ 1 w 12"/>
                <a:gd name="T9" fmla="*/ 206 h 308"/>
                <a:gd name="T10" fmla="*/ 3 w 12"/>
                <a:gd name="T11" fmla="*/ 210 h 308"/>
                <a:gd name="T12" fmla="*/ 3 w 12"/>
                <a:gd name="T13" fmla="*/ 250 h 308"/>
                <a:gd name="T14" fmla="*/ 5 w 12"/>
                <a:gd name="T15" fmla="*/ 250 h 308"/>
                <a:gd name="T16" fmla="*/ 5 w 12"/>
                <a:gd name="T17" fmla="*/ 206 h 308"/>
                <a:gd name="T18" fmla="*/ 7 w 12"/>
                <a:gd name="T19" fmla="*/ 196 h 308"/>
                <a:gd name="T20" fmla="*/ 7 w 12"/>
                <a:gd name="T21" fmla="*/ 252 h 308"/>
                <a:gd name="T22" fmla="*/ 9 w 12"/>
                <a:gd name="T23" fmla="*/ 241 h 308"/>
                <a:gd name="T24" fmla="*/ 9 w 12"/>
                <a:gd name="T25" fmla="*/ 210 h 308"/>
                <a:gd name="T26" fmla="*/ 10 w 12"/>
                <a:gd name="T27" fmla="*/ 260 h 308"/>
                <a:gd name="T28" fmla="*/ 10 w 12"/>
                <a:gd name="T29" fmla="*/ 0 h 308"/>
                <a:gd name="T30" fmla="*/ 12 w 12"/>
                <a:gd name="T31" fmla="*/ 308 h 308"/>
                <a:gd name="T32" fmla="*/ 12 w 12"/>
                <a:gd name="T33" fmla="*/ 241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08"/>
                <a:gd name="T53" fmla="*/ 12 w 12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08">
                  <a:moveTo>
                    <a:pt x="0" y="221"/>
                  </a:moveTo>
                  <a:lnTo>
                    <a:pt x="0" y="200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1" y="206"/>
                  </a:lnTo>
                  <a:lnTo>
                    <a:pt x="3" y="210"/>
                  </a:lnTo>
                  <a:lnTo>
                    <a:pt x="3" y="250"/>
                  </a:lnTo>
                  <a:lnTo>
                    <a:pt x="5" y="250"/>
                  </a:lnTo>
                  <a:lnTo>
                    <a:pt x="5" y="206"/>
                  </a:lnTo>
                  <a:lnTo>
                    <a:pt x="7" y="196"/>
                  </a:lnTo>
                  <a:lnTo>
                    <a:pt x="7" y="252"/>
                  </a:lnTo>
                  <a:lnTo>
                    <a:pt x="9" y="241"/>
                  </a:lnTo>
                  <a:lnTo>
                    <a:pt x="9" y="210"/>
                  </a:lnTo>
                  <a:lnTo>
                    <a:pt x="10" y="260"/>
                  </a:lnTo>
                  <a:lnTo>
                    <a:pt x="10" y="0"/>
                  </a:lnTo>
                  <a:lnTo>
                    <a:pt x="12" y="308"/>
                  </a:lnTo>
                  <a:lnTo>
                    <a:pt x="12" y="24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2" name="Freeform 140"/>
            <p:cNvSpPr>
              <a:spLocks/>
            </p:cNvSpPr>
            <p:nvPr/>
          </p:nvSpPr>
          <p:spPr bwMode="auto">
            <a:xfrm>
              <a:off x="747" y="2465"/>
              <a:ext cx="13" cy="335"/>
            </a:xfrm>
            <a:custGeom>
              <a:avLst/>
              <a:gdLst>
                <a:gd name="T0" fmla="*/ 0 w 13"/>
                <a:gd name="T1" fmla="*/ 262 h 335"/>
                <a:gd name="T2" fmla="*/ 0 w 13"/>
                <a:gd name="T3" fmla="*/ 277 h 335"/>
                <a:gd name="T4" fmla="*/ 0 w 13"/>
                <a:gd name="T5" fmla="*/ 217 h 335"/>
                <a:gd name="T6" fmla="*/ 2 w 13"/>
                <a:gd name="T7" fmla="*/ 319 h 335"/>
                <a:gd name="T8" fmla="*/ 2 w 13"/>
                <a:gd name="T9" fmla="*/ 33 h 335"/>
                <a:gd name="T10" fmla="*/ 4 w 13"/>
                <a:gd name="T11" fmla="*/ 231 h 335"/>
                <a:gd name="T12" fmla="*/ 4 w 13"/>
                <a:gd name="T13" fmla="*/ 281 h 335"/>
                <a:gd name="T14" fmla="*/ 6 w 13"/>
                <a:gd name="T15" fmla="*/ 271 h 335"/>
                <a:gd name="T16" fmla="*/ 6 w 13"/>
                <a:gd name="T17" fmla="*/ 231 h 335"/>
                <a:gd name="T18" fmla="*/ 7 w 13"/>
                <a:gd name="T19" fmla="*/ 335 h 335"/>
                <a:gd name="T20" fmla="*/ 7 w 13"/>
                <a:gd name="T21" fmla="*/ 0 h 335"/>
                <a:gd name="T22" fmla="*/ 9 w 13"/>
                <a:gd name="T23" fmla="*/ 231 h 335"/>
                <a:gd name="T24" fmla="*/ 9 w 13"/>
                <a:gd name="T25" fmla="*/ 264 h 335"/>
                <a:gd name="T26" fmla="*/ 11 w 13"/>
                <a:gd name="T27" fmla="*/ 275 h 335"/>
                <a:gd name="T28" fmla="*/ 11 w 13"/>
                <a:gd name="T29" fmla="*/ 231 h 335"/>
                <a:gd name="T30" fmla="*/ 13 w 13"/>
                <a:gd name="T31" fmla="*/ 260 h 335"/>
                <a:gd name="T32" fmla="*/ 13 w 13"/>
                <a:gd name="T33" fmla="*/ 237 h 3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5"/>
                <a:gd name="T53" fmla="*/ 13 w 13"/>
                <a:gd name="T54" fmla="*/ 335 h 33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5">
                  <a:moveTo>
                    <a:pt x="0" y="262"/>
                  </a:moveTo>
                  <a:lnTo>
                    <a:pt x="0" y="277"/>
                  </a:lnTo>
                  <a:lnTo>
                    <a:pt x="0" y="217"/>
                  </a:lnTo>
                  <a:lnTo>
                    <a:pt x="2" y="319"/>
                  </a:lnTo>
                  <a:lnTo>
                    <a:pt x="2" y="33"/>
                  </a:lnTo>
                  <a:lnTo>
                    <a:pt x="4" y="231"/>
                  </a:lnTo>
                  <a:lnTo>
                    <a:pt x="4" y="281"/>
                  </a:lnTo>
                  <a:lnTo>
                    <a:pt x="6" y="271"/>
                  </a:lnTo>
                  <a:lnTo>
                    <a:pt x="6" y="231"/>
                  </a:lnTo>
                  <a:lnTo>
                    <a:pt x="7" y="335"/>
                  </a:lnTo>
                  <a:lnTo>
                    <a:pt x="7" y="0"/>
                  </a:lnTo>
                  <a:lnTo>
                    <a:pt x="9" y="231"/>
                  </a:lnTo>
                  <a:lnTo>
                    <a:pt x="9" y="264"/>
                  </a:lnTo>
                  <a:lnTo>
                    <a:pt x="11" y="275"/>
                  </a:lnTo>
                  <a:lnTo>
                    <a:pt x="11" y="231"/>
                  </a:lnTo>
                  <a:lnTo>
                    <a:pt x="13" y="260"/>
                  </a:lnTo>
                  <a:lnTo>
                    <a:pt x="13" y="23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3" name="Freeform 141"/>
            <p:cNvSpPr>
              <a:spLocks/>
            </p:cNvSpPr>
            <p:nvPr/>
          </p:nvSpPr>
          <p:spPr bwMode="auto">
            <a:xfrm>
              <a:off x="760" y="2461"/>
              <a:ext cx="14" cy="341"/>
            </a:xfrm>
            <a:custGeom>
              <a:avLst/>
              <a:gdLst>
                <a:gd name="T0" fmla="*/ 0 w 14"/>
                <a:gd name="T1" fmla="*/ 241 h 341"/>
                <a:gd name="T2" fmla="*/ 2 w 14"/>
                <a:gd name="T3" fmla="*/ 235 h 341"/>
                <a:gd name="T4" fmla="*/ 2 w 14"/>
                <a:gd name="T5" fmla="*/ 291 h 341"/>
                <a:gd name="T6" fmla="*/ 3 w 14"/>
                <a:gd name="T7" fmla="*/ 331 h 341"/>
                <a:gd name="T8" fmla="*/ 3 w 14"/>
                <a:gd name="T9" fmla="*/ 29 h 341"/>
                <a:gd name="T10" fmla="*/ 5 w 14"/>
                <a:gd name="T11" fmla="*/ 216 h 341"/>
                <a:gd name="T12" fmla="*/ 5 w 14"/>
                <a:gd name="T13" fmla="*/ 281 h 341"/>
                <a:gd name="T14" fmla="*/ 7 w 14"/>
                <a:gd name="T15" fmla="*/ 279 h 341"/>
                <a:gd name="T16" fmla="*/ 7 w 14"/>
                <a:gd name="T17" fmla="*/ 237 h 341"/>
                <a:gd name="T18" fmla="*/ 9 w 14"/>
                <a:gd name="T19" fmla="*/ 225 h 341"/>
                <a:gd name="T20" fmla="*/ 9 w 14"/>
                <a:gd name="T21" fmla="*/ 277 h 341"/>
                <a:gd name="T22" fmla="*/ 11 w 14"/>
                <a:gd name="T23" fmla="*/ 273 h 341"/>
                <a:gd name="T24" fmla="*/ 11 w 14"/>
                <a:gd name="T25" fmla="*/ 223 h 341"/>
                <a:gd name="T26" fmla="*/ 12 w 14"/>
                <a:gd name="T27" fmla="*/ 341 h 341"/>
                <a:gd name="T28" fmla="*/ 12 w 14"/>
                <a:gd name="T29" fmla="*/ 0 h 341"/>
                <a:gd name="T30" fmla="*/ 14 w 14"/>
                <a:gd name="T31" fmla="*/ 260 h 341"/>
                <a:gd name="T32" fmla="*/ 14 w 14"/>
                <a:gd name="T33" fmla="*/ 239 h 3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341"/>
                <a:gd name="T53" fmla="*/ 14 w 14"/>
                <a:gd name="T54" fmla="*/ 341 h 34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341">
                  <a:moveTo>
                    <a:pt x="0" y="241"/>
                  </a:moveTo>
                  <a:lnTo>
                    <a:pt x="2" y="235"/>
                  </a:lnTo>
                  <a:lnTo>
                    <a:pt x="2" y="291"/>
                  </a:lnTo>
                  <a:lnTo>
                    <a:pt x="3" y="331"/>
                  </a:lnTo>
                  <a:lnTo>
                    <a:pt x="3" y="29"/>
                  </a:lnTo>
                  <a:lnTo>
                    <a:pt x="5" y="216"/>
                  </a:lnTo>
                  <a:lnTo>
                    <a:pt x="5" y="281"/>
                  </a:lnTo>
                  <a:lnTo>
                    <a:pt x="7" y="279"/>
                  </a:lnTo>
                  <a:lnTo>
                    <a:pt x="7" y="237"/>
                  </a:lnTo>
                  <a:lnTo>
                    <a:pt x="9" y="225"/>
                  </a:lnTo>
                  <a:lnTo>
                    <a:pt x="9" y="277"/>
                  </a:lnTo>
                  <a:lnTo>
                    <a:pt x="11" y="273"/>
                  </a:lnTo>
                  <a:lnTo>
                    <a:pt x="11" y="223"/>
                  </a:lnTo>
                  <a:lnTo>
                    <a:pt x="12" y="341"/>
                  </a:lnTo>
                  <a:lnTo>
                    <a:pt x="12" y="0"/>
                  </a:lnTo>
                  <a:lnTo>
                    <a:pt x="14" y="260"/>
                  </a:lnTo>
                  <a:lnTo>
                    <a:pt x="14" y="23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4" name="Freeform 142"/>
            <p:cNvSpPr>
              <a:spLocks/>
            </p:cNvSpPr>
            <p:nvPr/>
          </p:nvSpPr>
          <p:spPr bwMode="auto">
            <a:xfrm>
              <a:off x="774" y="2486"/>
              <a:ext cx="13" cy="308"/>
            </a:xfrm>
            <a:custGeom>
              <a:avLst/>
              <a:gdLst>
                <a:gd name="T0" fmla="*/ 0 w 13"/>
                <a:gd name="T1" fmla="*/ 214 h 308"/>
                <a:gd name="T2" fmla="*/ 0 w 13"/>
                <a:gd name="T3" fmla="*/ 189 h 308"/>
                <a:gd name="T4" fmla="*/ 0 w 13"/>
                <a:gd name="T5" fmla="*/ 256 h 308"/>
                <a:gd name="T6" fmla="*/ 2 w 13"/>
                <a:gd name="T7" fmla="*/ 246 h 308"/>
                <a:gd name="T8" fmla="*/ 2 w 13"/>
                <a:gd name="T9" fmla="*/ 198 h 308"/>
                <a:gd name="T10" fmla="*/ 4 w 13"/>
                <a:gd name="T11" fmla="*/ 308 h 308"/>
                <a:gd name="T12" fmla="*/ 4 w 13"/>
                <a:gd name="T13" fmla="*/ 0 h 308"/>
                <a:gd name="T14" fmla="*/ 6 w 13"/>
                <a:gd name="T15" fmla="*/ 200 h 308"/>
                <a:gd name="T16" fmla="*/ 6 w 13"/>
                <a:gd name="T17" fmla="*/ 262 h 308"/>
                <a:gd name="T18" fmla="*/ 8 w 13"/>
                <a:gd name="T19" fmla="*/ 250 h 308"/>
                <a:gd name="T20" fmla="*/ 8 w 13"/>
                <a:gd name="T21" fmla="*/ 206 h 308"/>
                <a:gd name="T22" fmla="*/ 9 w 13"/>
                <a:gd name="T23" fmla="*/ 198 h 308"/>
                <a:gd name="T24" fmla="*/ 9 w 13"/>
                <a:gd name="T25" fmla="*/ 262 h 308"/>
                <a:gd name="T26" fmla="*/ 11 w 13"/>
                <a:gd name="T27" fmla="*/ 241 h 308"/>
                <a:gd name="T28" fmla="*/ 11 w 13"/>
                <a:gd name="T29" fmla="*/ 202 h 308"/>
                <a:gd name="T30" fmla="*/ 13 w 13"/>
                <a:gd name="T31" fmla="*/ 239 h 308"/>
                <a:gd name="T32" fmla="*/ 13 w 13"/>
                <a:gd name="T33" fmla="*/ 216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08"/>
                <a:gd name="T53" fmla="*/ 13 w 13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08">
                  <a:moveTo>
                    <a:pt x="0" y="214"/>
                  </a:moveTo>
                  <a:lnTo>
                    <a:pt x="0" y="189"/>
                  </a:lnTo>
                  <a:lnTo>
                    <a:pt x="0" y="256"/>
                  </a:lnTo>
                  <a:lnTo>
                    <a:pt x="2" y="246"/>
                  </a:lnTo>
                  <a:lnTo>
                    <a:pt x="2" y="198"/>
                  </a:lnTo>
                  <a:lnTo>
                    <a:pt x="4" y="308"/>
                  </a:lnTo>
                  <a:lnTo>
                    <a:pt x="4" y="0"/>
                  </a:lnTo>
                  <a:lnTo>
                    <a:pt x="6" y="200"/>
                  </a:lnTo>
                  <a:lnTo>
                    <a:pt x="6" y="262"/>
                  </a:lnTo>
                  <a:lnTo>
                    <a:pt x="8" y="250"/>
                  </a:lnTo>
                  <a:lnTo>
                    <a:pt x="8" y="206"/>
                  </a:lnTo>
                  <a:lnTo>
                    <a:pt x="9" y="198"/>
                  </a:lnTo>
                  <a:lnTo>
                    <a:pt x="9" y="262"/>
                  </a:lnTo>
                  <a:lnTo>
                    <a:pt x="11" y="241"/>
                  </a:lnTo>
                  <a:lnTo>
                    <a:pt x="11" y="202"/>
                  </a:lnTo>
                  <a:lnTo>
                    <a:pt x="13" y="239"/>
                  </a:lnTo>
                  <a:lnTo>
                    <a:pt x="13" y="2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5" name="Freeform 143"/>
            <p:cNvSpPr>
              <a:spLocks/>
            </p:cNvSpPr>
            <p:nvPr/>
          </p:nvSpPr>
          <p:spPr bwMode="auto">
            <a:xfrm>
              <a:off x="787" y="2673"/>
              <a:ext cx="13" cy="69"/>
            </a:xfrm>
            <a:custGeom>
              <a:avLst/>
              <a:gdLst>
                <a:gd name="T0" fmla="*/ 0 w 13"/>
                <a:gd name="T1" fmla="*/ 29 h 69"/>
                <a:gd name="T2" fmla="*/ 0 w 13"/>
                <a:gd name="T3" fmla="*/ 0 h 69"/>
                <a:gd name="T4" fmla="*/ 0 w 13"/>
                <a:gd name="T5" fmla="*/ 69 h 69"/>
                <a:gd name="T6" fmla="*/ 2 w 13"/>
                <a:gd name="T7" fmla="*/ 67 h 69"/>
                <a:gd name="T8" fmla="*/ 2 w 13"/>
                <a:gd name="T9" fmla="*/ 11 h 69"/>
                <a:gd name="T10" fmla="*/ 4 w 13"/>
                <a:gd name="T11" fmla="*/ 15 h 69"/>
                <a:gd name="T12" fmla="*/ 4 w 13"/>
                <a:gd name="T13" fmla="*/ 61 h 69"/>
                <a:gd name="T14" fmla="*/ 5 w 13"/>
                <a:gd name="T15" fmla="*/ 67 h 69"/>
                <a:gd name="T16" fmla="*/ 5 w 13"/>
                <a:gd name="T17" fmla="*/ 9 h 69"/>
                <a:gd name="T18" fmla="*/ 7 w 13"/>
                <a:gd name="T19" fmla="*/ 4 h 69"/>
                <a:gd name="T20" fmla="*/ 7 w 13"/>
                <a:gd name="T21" fmla="*/ 69 h 69"/>
                <a:gd name="T22" fmla="*/ 9 w 13"/>
                <a:gd name="T23" fmla="*/ 59 h 69"/>
                <a:gd name="T24" fmla="*/ 9 w 13"/>
                <a:gd name="T25" fmla="*/ 4 h 69"/>
                <a:gd name="T26" fmla="*/ 11 w 13"/>
                <a:gd name="T27" fmla="*/ 21 h 69"/>
                <a:gd name="T28" fmla="*/ 11 w 13"/>
                <a:gd name="T29" fmla="*/ 54 h 69"/>
                <a:gd name="T30" fmla="*/ 13 w 13"/>
                <a:gd name="T31" fmla="*/ 65 h 69"/>
                <a:gd name="T32" fmla="*/ 13 w 13"/>
                <a:gd name="T33" fmla="*/ 19 h 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9"/>
                <a:gd name="T53" fmla="*/ 13 w 13"/>
                <a:gd name="T54" fmla="*/ 69 h 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9">
                  <a:moveTo>
                    <a:pt x="0" y="29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" y="67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4" y="61"/>
                  </a:lnTo>
                  <a:lnTo>
                    <a:pt x="5" y="67"/>
                  </a:lnTo>
                  <a:lnTo>
                    <a:pt x="5" y="9"/>
                  </a:lnTo>
                  <a:lnTo>
                    <a:pt x="7" y="4"/>
                  </a:lnTo>
                  <a:lnTo>
                    <a:pt x="7" y="69"/>
                  </a:lnTo>
                  <a:lnTo>
                    <a:pt x="9" y="59"/>
                  </a:lnTo>
                  <a:lnTo>
                    <a:pt x="9" y="4"/>
                  </a:lnTo>
                  <a:lnTo>
                    <a:pt x="11" y="21"/>
                  </a:lnTo>
                  <a:lnTo>
                    <a:pt x="11" y="54"/>
                  </a:lnTo>
                  <a:lnTo>
                    <a:pt x="13" y="65"/>
                  </a:lnTo>
                  <a:lnTo>
                    <a:pt x="13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6" name="Freeform 144"/>
            <p:cNvSpPr>
              <a:spLocks/>
            </p:cNvSpPr>
            <p:nvPr/>
          </p:nvSpPr>
          <p:spPr bwMode="auto">
            <a:xfrm>
              <a:off x="800" y="2684"/>
              <a:ext cx="12" cy="77"/>
            </a:xfrm>
            <a:custGeom>
              <a:avLst/>
              <a:gdLst>
                <a:gd name="T0" fmla="*/ 0 w 12"/>
                <a:gd name="T1" fmla="*/ 8 h 77"/>
                <a:gd name="T2" fmla="*/ 0 w 12"/>
                <a:gd name="T3" fmla="*/ 8 h 77"/>
                <a:gd name="T4" fmla="*/ 0 w 12"/>
                <a:gd name="T5" fmla="*/ 75 h 77"/>
                <a:gd name="T6" fmla="*/ 1 w 12"/>
                <a:gd name="T7" fmla="*/ 52 h 77"/>
                <a:gd name="T8" fmla="*/ 1 w 12"/>
                <a:gd name="T9" fmla="*/ 2 h 77"/>
                <a:gd name="T10" fmla="*/ 3 w 12"/>
                <a:gd name="T11" fmla="*/ 10 h 77"/>
                <a:gd name="T12" fmla="*/ 3 w 12"/>
                <a:gd name="T13" fmla="*/ 48 h 77"/>
                <a:gd name="T14" fmla="*/ 5 w 12"/>
                <a:gd name="T15" fmla="*/ 77 h 77"/>
                <a:gd name="T16" fmla="*/ 5 w 12"/>
                <a:gd name="T17" fmla="*/ 16 h 77"/>
                <a:gd name="T18" fmla="*/ 7 w 12"/>
                <a:gd name="T19" fmla="*/ 21 h 77"/>
                <a:gd name="T20" fmla="*/ 7 w 12"/>
                <a:gd name="T21" fmla="*/ 62 h 77"/>
                <a:gd name="T22" fmla="*/ 9 w 12"/>
                <a:gd name="T23" fmla="*/ 64 h 77"/>
                <a:gd name="T24" fmla="*/ 9 w 12"/>
                <a:gd name="T25" fmla="*/ 0 h 77"/>
                <a:gd name="T26" fmla="*/ 10 w 12"/>
                <a:gd name="T27" fmla="*/ 14 h 77"/>
                <a:gd name="T28" fmla="*/ 10 w 12"/>
                <a:gd name="T29" fmla="*/ 66 h 77"/>
                <a:gd name="T30" fmla="*/ 12 w 12"/>
                <a:gd name="T31" fmla="*/ 64 h 77"/>
                <a:gd name="T32" fmla="*/ 12 w 12"/>
                <a:gd name="T33" fmla="*/ 10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7"/>
                <a:gd name="T53" fmla="*/ 12 w 12"/>
                <a:gd name="T54" fmla="*/ 77 h 7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7">
                  <a:moveTo>
                    <a:pt x="0" y="8"/>
                  </a:moveTo>
                  <a:lnTo>
                    <a:pt x="0" y="8"/>
                  </a:lnTo>
                  <a:lnTo>
                    <a:pt x="0" y="75"/>
                  </a:lnTo>
                  <a:lnTo>
                    <a:pt x="1" y="52"/>
                  </a:lnTo>
                  <a:lnTo>
                    <a:pt x="1" y="2"/>
                  </a:lnTo>
                  <a:lnTo>
                    <a:pt x="3" y="10"/>
                  </a:lnTo>
                  <a:lnTo>
                    <a:pt x="3" y="48"/>
                  </a:lnTo>
                  <a:lnTo>
                    <a:pt x="5" y="77"/>
                  </a:lnTo>
                  <a:lnTo>
                    <a:pt x="5" y="16"/>
                  </a:lnTo>
                  <a:lnTo>
                    <a:pt x="7" y="21"/>
                  </a:lnTo>
                  <a:lnTo>
                    <a:pt x="7" y="62"/>
                  </a:lnTo>
                  <a:lnTo>
                    <a:pt x="9" y="64"/>
                  </a:lnTo>
                  <a:lnTo>
                    <a:pt x="9" y="0"/>
                  </a:lnTo>
                  <a:lnTo>
                    <a:pt x="10" y="14"/>
                  </a:lnTo>
                  <a:lnTo>
                    <a:pt x="10" y="66"/>
                  </a:lnTo>
                  <a:lnTo>
                    <a:pt x="12" y="64"/>
                  </a:lnTo>
                  <a:lnTo>
                    <a:pt x="12" y="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7" name="Freeform 145"/>
            <p:cNvSpPr>
              <a:spLocks/>
            </p:cNvSpPr>
            <p:nvPr/>
          </p:nvSpPr>
          <p:spPr bwMode="auto">
            <a:xfrm>
              <a:off x="812" y="2686"/>
              <a:ext cx="13" cy="77"/>
            </a:xfrm>
            <a:custGeom>
              <a:avLst/>
              <a:gdLst>
                <a:gd name="T0" fmla="*/ 0 w 13"/>
                <a:gd name="T1" fmla="*/ 8 h 77"/>
                <a:gd name="T2" fmla="*/ 0 w 13"/>
                <a:gd name="T3" fmla="*/ 8 h 77"/>
                <a:gd name="T4" fmla="*/ 0 w 13"/>
                <a:gd name="T5" fmla="*/ 66 h 77"/>
                <a:gd name="T6" fmla="*/ 2 w 13"/>
                <a:gd name="T7" fmla="*/ 77 h 77"/>
                <a:gd name="T8" fmla="*/ 2 w 13"/>
                <a:gd name="T9" fmla="*/ 10 h 77"/>
                <a:gd name="T10" fmla="*/ 4 w 13"/>
                <a:gd name="T11" fmla="*/ 19 h 77"/>
                <a:gd name="T12" fmla="*/ 4 w 13"/>
                <a:gd name="T13" fmla="*/ 60 h 77"/>
                <a:gd name="T14" fmla="*/ 6 w 13"/>
                <a:gd name="T15" fmla="*/ 64 h 77"/>
                <a:gd name="T16" fmla="*/ 6 w 13"/>
                <a:gd name="T17" fmla="*/ 0 h 77"/>
                <a:gd name="T18" fmla="*/ 7 w 13"/>
                <a:gd name="T19" fmla="*/ 21 h 77"/>
                <a:gd name="T20" fmla="*/ 7 w 13"/>
                <a:gd name="T21" fmla="*/ 62 h 77"/>
                <a:gd name="T22" fmla="*/ 9 w 13"/>
                <a:gd name="T23" fmla="*/ 68 h 77"/>
                <a:gd name="T24" fmla="*/ 9 w 13"/>
                <a:gd name="T25" fmla="*/ 0 h 77"/>
                <a:gd name="T26" fmla="*/ 11 w 13"/>
                <a:gd name="T27" fmla="*/ 14 h 77"/>
                <a:gd name="T28" fmla="*/ 11 w 13"/>
                <a:gd name="T29" fmla="*/ 62 h 77"/>
                <a:gd name="T30" fmla="*/ 13 w 13"/>
                <a:gd name="T31" fmla="*/ 56 h 77"/>
                <a:gd name="T32" fmla="*/ 13 w 13"/>
                <a:gd name="T33" fmla="*/ 21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7"/>
                <a:gd name="T53" fmla="*/ 13 w 13"/>
                <a:gd name="T54" fmla="*/ 77 h 7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7">
                  <a:moveTo>
                    <a:pt x="0" y="8"/>
                  </a:moveTo>
                  <a:lnTo>
                    <a:pt x="0" y="8"/>
                  </a:lnTo>
                  <a:lnTo>
                    <a:pt x="0" y="66"/>
                  </a:lnTo>
                  <a:lnTo>
                    <a:pt x="2" y="77"/>
                  </a:lnTo>
                  <a:lnTo>
                    <a:pt x="2" y="10"/>
                  </a:lnTo>
                  <a:lnTo>
                    <a:pt x="4" y="19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0"/>
                  </a:lnTo>
                  <a:lnTo>
                    <a:pt x="7" y="21"/>
                  </a:lnTo>
                  <a:lnTo>
                    <a:pt x="7" y="62"/>
                  </a:lnTo>
                  <a:lnTo>
                    <a:pt x="9" y="68"/>
                  </a:lnTo>
                  <a:lnTo>
                    <a:pt x="9" y="0"/>
                  </a:lnTo>
                  <a:lnTo>
                    <a:pt x="11" y="14"/>
                  </a:lnTo>
                  <a:lnTo>
                    <a:pt x="11" y="62"/>
                  </a:lnTo>
                  <a:lnTo>
                    <a:pt x="13" y="56"/>
                  </a:lnTo>
                  <a:lnTo>
                    <a:pt x="13" y="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8" name="Freeform 146"/>
            <p:cNvSpPr>
              <a:spLocks/>
            </p:cNvSpPr>
            <p:nvPr/>
          </p:nvSpPr>
          <p:spPr bwMode="auto">
            <a:xfrm>
              <a:off x="825" y="2476"/>
              <a:ext cx="14" cy="353"/>
            </a:xfrm>
            <a:custGeom>
              <a:avLst/>
              <a:gdLst>
                <a:gd name="T0" fmla="*/ 0 w 14"/>
                <a:gd name="T1" fmla="*/ 231 h 353"/>
                <a:gd name="T2" fmla="*/ 2 w 14"/>
                <a:gd name="T3" fmla="*/ 210 h 353"/>
                <a:gd name="T4" fmla="*/ 2 w 14"/>
                <a:gd name="T5" fmla="*/ 270 h 353"/>
                <a:gd name="T6" fmla="*/ 3 w 14"/>
                <a:gd name="T7" fmla="*/ 281 h 353"/>
                <a:gd name="T8" fmla="*/ 3 w 14"/>
                <a:gd name="T9" fmla="*/ 216 h 353"/>
                <a:gd name="T10" fmla="*/ 5 w 14"/>
                <a:gd name="T11" fmla="*/ 353 h 353"/>
                <a:gd name="T12" fmla="*/ 5 w 14"/>
                <a:gd name="T13" fmla="*/ 0 h 353"/>
                <a:gd name="T14" fmla="*/ 7 w 14"/>
                <a:gd name="T15" fmla="*/ 237 h 353"/>
                <a:gd name="T16" fmla="*/ 7 w 14"/>
                <a:gd name="T17" fmla="*/ 324 h 353"/>
                <a:gd name="T18" fmla="*/ 9 w 14"/>
                <a:gd name="T19" fmla="*/ 274 h 353"/>
                <a:gd name="T20" fmla="*/ 9 w 14"/>
                <a:gd name="T21" fmla="*/ 237 h 353"/>
                <a:gd name="T22" fmla="*/ 11 w 14"/>
                <a:gd name="T23" fmla="*/ 222 h 353"/>
                <a:gd name="T24" fmla="*/ 11 w 14"/>
                <a:gd name="T25" fmla="*/ 285 h 353"/>
                <a:gd name="T26" fmla="*/ 13 w 14"/>
                <a:gd name="T27" fmla="*/ 283 h 353"/>
                <a:gd name="T28" fmla="*/ 13 w 14"/>
                <a:gd name="T29" fmla="*/ 218 h 353"/>
                <a:gd name="T30" fmla="*/ 14 w 14"/>
                <a:gd name="T31" fmla="*/ 272 h 353"/>
                <a:gd name="T32" fmla="*/ 14 w 14"/>
                <a:gd name="T33" fmla="*/ 222 h 3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353"/>
                <a:gd name="T53" fmla="*/ 14 w 14"/>
                <a:gd name="T54" fmla="*/ 353 h 3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353">
                  <a:moveTo>
                    <a:pt x="0" y="231"/>
                  </a:moveTo>
                  <a:lnTo>
                    <a:pt x="2" y="210"/>
                  </a:lnTo>
                  <a:lnTo>
                    <a:pt x="2" y="270"/>
                  </a:lnTo>
                  <a:lnTo>
                    <a:pt x="3" y="281"/>
                  </a:lnTo>
                  <a:lnTo>
                    <a:pt x="3" y="216"/>
                  </a:lnTo>
                  <a:lnTo>
                    <a:pt x="5" y="353"/>
                  </a:lnTo>
                  <a:lnTo>
                    <a:pt x="5" y="0"/>
                  </a:lnTo>
                  <a:lnTo>
                    <a:pt x="7" y="237"/>
                  </a:lnTo>
                  <a:lnTo>
                    <a:pt x="7" y="324"/>
                  </a:lnTo>
                  <a:lnTo>
                    <a:pt x="9" y="274"/>
                  </a:lnTo>
                  <a:lnTo>
                    <a:pt x="9" y="237"/>
                  </a:lnTo>
                  <a:lnTo>
                    <a:pt x="11" y="222"/>
                  </a:lnTo>
                  <a:lnTo>
                    <a:pt x="11" y="285"/>
                  </a:lnTo>
                  <a:lnTo>
                    <a:pt x="13" y="283"/>
                  </a:lnTo>
                  <a:lnTo>
                    <a:pt x="13" y="218"/>
                  </a:lnTo>
                  <a:lnTo>
                    <a:pt x="14" y="272"/>
                  </a:lnTo>
                  <a:lnTo>
                    <a:pt x="14" y="22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9" name="Freeform 147"/>
            <p:cNvSpPr>
              <a:spLocks/>
            </p:cNvSpPr>
            <p:nvPr/>
          </p:nvSpPr>
          <p:spPr bwMode="auto">
            <a:xfrm>
              <a:off x="839" y="2509"/>
              <a:ext cx="13" cy="318"/>
            </a:xfrm>
            <a:custGeom>
              <a:avLst/>
              <a:gdLst>
                <a:gd name="T0" fmla="*/ 0 w 13"/>
                <a:gd name="T1" fmla="*/ 189 h 318"/>
                <a:gd name="T2" fmla="*/ 0 w 13"/>
                <a:gd name="T3" fmla="*/ 214 h 318"/>
                <a:gd name="T4" fmla="*/ 0 w 13"/>
                <a:gd name="T5" fmla="*/ 241 h 318"/>
                <a:gd name="T6" fmla="*/ 2 w 13"/>
                <a:gd name="T7" fmla="*/ 254 h 318"/>
                <a:gd name="T8" fmla="*/ 2 w 13"/>
                <a:gd name="T9" fmla="*/ 200 h 318"/>
                <a:gd name="T10" fmla="*/ 4 w 13"/>
                <a:gd name="T11" fmla="*/ 200 h 318"/>
                <a:gd name="T12" fmla="*/ 4 w 13"/>
                <a:gd name="T13" fmla="*/ 258 h 318"/>
                <a:gd name="T14" fmla="*/ 6 w 13"/>
                <a:gd name="T15" fmla="*/ 266 h 318"/>
                <a:gd name="T16" fmla="*/ 6 w 13"/>
                <a:gd name="T17" fmla="*/ 193 h 318"/>
                <a:gd name="T18" fmla="*/ 8 w 13"/>
                <a:gd name="T19" fmla="*/ 212 h 318"/>
                <a:gd name="T20" fmla="*/ 8 w 13"/>
                <a:gd name="T21" fmla="*/ 252 h 318"/>
                <a:gd name="T22" fmla="*/ 9 w 13"/>
                <a:gd name="T23" fmla="*/ 256 h 318"/>
                <a:gd name="T24" fmla="*/ 9 w 13"/>
                <a:gd name="T25" fmla="*/ 210 h 318"/>
                <a:gd name="T26" fmla="*/ 11 w 13"/>
                <a:gd name="T27" fmla="*/ 318 h 318"/>
                <a:gd name="T28" fmla="*/ 11 w 13"/>
                <a:gd name="T29" fmla="*/ 0 h 318"/>
                <a:gd name="T30" fmla="*/ 13 w 13"/>
                <a:gd name="T31" fmla="*/ 252 h 318"/>
                <a:gd name="T32" fmla="*/ 13 w 13"/>
                <a:gd name="T33" fmla="*/ 223 h 3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18"/>
                <a:gd name="T53" fmla="*/ 13 w 13"/>
                <a:gd name="T54" fmla="*/ 318 h 3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18">
                  <a:moveTo>
                    <a:pt x="0" y="189"/>
                  </a:moveTo>
                  <a:lnTo>
                    <a:pt x="0" y="214"/>
                  </a:lnTo>
                  <a:lnTo>
                    <a:pt x="0" y="241"/>
                  </a:lnTo>
                  <a:lnTo>
                    <a:pt x="2" y="254"/>
                  </a:lnTo>
                  <a:lnTo>
                    <a:pt x="2" y="200"/>
                  </a:lnTo>
                  <a:lnTo>
                    <a:pt x="4" y="200"/>
                  </a:lnTo>
                  <a:lnTo>
                    <a:pt x="4" y="258"/>
                  </a:lnTo>
                  <a:lnTo>
                    <a:pt x="6" y="266"/>
                  </a:lnTo>
                  <a:lnTo>
                    <a:pt x="6" y="193"/>
                  </a:lnTo>
                  <a:lnTo>
                    <a:pt x="8" y="212"/>
                  </a:lnTo>
                  <a:lnTo>
                    <a:pt x="8" y="252"/>
                  </a:lnTo>
                  <a:lnTo>
                    <a:pt x="9" y="256"/>
                  </a:lnTo>
                  <a:lnTo>
                    <a:pt x="9" y="210"/>
                  </a:lnTo>
                  <a:lnTo>
                    <a:pt x="11" y="318"/>
                  </a:lnTo>
                  <a:lnTo>
                    <a:pt x="11" y="0"/>
                  </a:lnTo>
                  <a:lnTo>
                    <a:pt x="13" y="252"/>
                  </a:lnTo>
                  <a:lnTo>
                    <a:pt x="13" y="2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0" name="Freeform 148"/>
            <p:cNvSpPr>
              <a:spLocks/>
            </p:cNvSpPr>
            <p:nvPr/>
          </p:nvSpPr>
          <p:spPr bwMode="auto">
            <a:xfrm>
              <a:off x="852" y="2498"/>
              <a:ext cx="13" cy="313"/>
            </a:xfrm>
            <a:custGeom>
              <a:avLst/>
              <a:gdLst>
                <a:gd name="T0" fmla="*/ 0 w 13"/>
                <a:gd name="T1" fmla="*/ 234 h 313"/>
                <a:gd name="T2" fmla="*/ 0 w 13"/>
                <a:gd name="T3" fmla="*/ 227 h 313"/>
                <a:gd name="T4" fmla="*/ 0 w 13"/>
                <a:gd name="T5" fmla="*/ 261 h 313"/>
                <a:gd name="T6" fmla="*/ 2 w 13"/>
                <a:gd name="T7" fmla="*/ 269 h 313"/>
                <a:gd name="T8" fmla="*/ 2 w 13"/>
                <a:gd name="T9" fmla="*/ 209 h 313"/>
                <a:gd name="T10" fmla="*/ 4 w 13"/>
                <a:gd name="T11" fmla="*/ 209 h 313"/>
                <a:gd name="T12" fmla="*/ 4 w 13"/>
                <a:gd name="T13" fmla="*/ 256 h 313"/>
                <a:gd name="T14" fmla="*/ 5 w 13"/>
                <a:gd name="T15" fmla="*/ 313 h 313"/>
                <a:gd name="T16" fmla="*/ 5 w 13"/>
                <a:gd name="T17" fmla="*/ 0 h 313"/>
                <a:gd name="T18" fmla="*/ 7 w 13"/>
                <a:gd name="T19" fmla="*/ 213 h 313"/>
                <a:gd name="T20" fmla="*/ 7 w 13"/>
                <a:gd name="T21" fmla="*/ 261 h 313"/>
                <a:gd name="T22" fmla="*/ 9 w 13"/>
                <a:gd name="T23" fmla="*/ 259 h 313"/>
                <a:gd name="T24" fmla="*/ 9 w 13"/>
                <a:gd name="T25" fmla="*/ 215 h 313"/>
                <a:gd name="T26" fmla="*/ 11 w 13"/>
                <a:gd name="T27" fmla="*/ 204 h 313"/>
                <a:gd name="T28" fmla="*/ 11 w 13"/>
                <a:gd name="T29" fmla="*/ 267 h 313"/>
                <a:gd name="T30" fmla="*/ 13 w 13"/>
                <a:gd name="T31" fmla="*/ 256 h 313"/>
                <a:gd name="T32" fmla="*/ 13 w 13"/>
                <a:gd name="T33" fmla="*/ 213 h 3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13"/>
                <a:gd name="T53" fmla="*/ 13 w 13"/>
                <a:gd name="T54" fmla="*/ 313 h 3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13">
                  <a:moveTo>
                    <a:pt x="0" y="234"/>
                  </a:moveTo>
                  <a:lnTo>
                    <a:pt x="0" y="227"/>
                  </a:lnTo>
                  <a:lnTo>
                    <a:pt x="0" y="261"/>
                  </a:lnTo>
                  <a:lnTo>
                    <a:pt x="2" y="269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4" y="256"/>
                  </a:lnTo>
                  <a:lnTo>
                    <a:pt x="5" y="313"/>
                  </a:lnTo>
                  <a:lnTo>
                    <a:pt x="5" y="0"/>
                  </a:lnTo>
                  <a:lnTo>
                    <a:pt x="7" y="213"/>
                  </a:lnTo>
                  <a:lnTo>
                    <a:pt x="7" y="261"/>
                  </a:lnTo>
                  <a:lnTo>
                    <a:pt x="9" y="259"/>
                  </a:lnTo>
                  <a:lnTo>
                    <a:pt x="9" y="215"/>
                  </a:lnTo>
                  <a:lnTo>
                    <a:pt x="11" y="204"/>
                  </a:lnTo>
                  <a:lnTo>
                    <a:pt x="11" y="267"/>
                  </a:lnTo>
                  <a:lnTo>
                    <a:pt x="13" y="256"/>
                  </a:lnTo>
                  <a:lnTo>
                    <a:pt x="13" y="2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1" name="Freeform 149"/>
            <p:cNvSpPr>
              <a:spLocks/>
            </p:cNvSpPr>
            <p:nvPr/>
          </p:nvSpPr>
          <p:spPr bwMode="auto">
            <a:xfrm>
              <a:off x="865" y="2680"/>
              <a:ext cx="12" cy="72"/>
            </a:xfrm>
            <a:custGeom>
              <a:avLst/>
              <a:gdLst>
                <a:gd name="T0" fmla="*/ 0 w 12"/>
                <a:gd name="T1" fmla="*/ 31 h 72"/>
                <a:gd name="T2" fmla="*/ 0 w 12"/>
                <a:gd name="T3" fmla="*/ 27 h 72"/>
                <a:gd name="T4" fmla="*/ 0 w 12"/>
                <a:gd name="T5" fmla="*/ 68 h 72"/>
                <a:gd name="T6" fmla="*/ 1 w 12"/>
                <a:gd name="T7" fmla="*/ 66 h 72"/>
                <a:gd name="T8" fmla="*/ 1 w 12"/>
                <a:gd name="T9" fmla="*/ 20 h 72"/>
                <a:gd name="T10" fmla="*/ 3 w 12"/>
                <a:gd name="T11" fmla="*/ 14 h 72"/>
                <a:gd name="T12" fmla="*/ 3 w 12"/>
                <a:gd name="T13" fmla="*/ 72 h 72"/>
                <a:gd name="T14" fmla="*/ 5 w 12"/>
                <a:gd name="T15" fmla="*/ 68 h 72"/>
                <a:gd name="T16" fmla="*/ 5 w 12"/>
                <a:gd name="T17" fmla="*/ 29 h 72"/>
                <a:gd name="T18" fmla="*/ 7 w 12"/>
                <a:gd name="T19" fmla="*/ 20 h 72"/>
                <a:gd name="T20" fmla="*/ 7 w 12"/>
                <a:gd name="T21" fmla="*/ 72 h 72"/>
                <a:gd name="T22" fmla="*/ 9 w 12"/>
                <a:gd name="T23" fmla="*/ 52 h 72"/>
                <a:gd name="T24" fmla="*/ 9 w 12"/>
                <a:gd name="T25" fmla="*/ 22 h 72"/>
                <a:gd name="T26" fmla="*/ 10 w 12"/>
                <a:gd name="T27" fmla="*/ 0 h 72"/>
                <a:gd name="T28" fmla="*/ 10 w 12"/>
                <a:gd name="T29" fmla="*/ 72 h 72"/>
                <a:gd name="T30" fmla="*/ 12 w 12"/>
                <a:gd name="T31" fmla="*/ 47 h 72"/>
                <a:gd name="T32" fmla="*/ 12 w 12"/>
                <a:gd name="T33" fmla="*/ 29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2"/>
                <a:gd name="T53" fmla="*/ 12 w 12"/>
                <a:gd name="T54" fmla="*/ 72 h 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2">
                  <a:moveTo>
                    <a:pt x="0" y="31"/>
                  </a:moveTo>
                  <a:lnTo>
                    <a:pt x="0" y="27"/>
                  </a:lnTo>
                  <a:lnTo>
                    <a:pt x="0" y="68"/>
                  </a:lnTo>
                  <a:lnTo>
                    <a:pt x="1" y="66"/>
                  </a:lnTo>
                  <a:lnTo>
                    <a:pt x="1" y="20"/>
                  </a:lnTo>
                  <a:lnTo>
                    <a:pt x="3" y="14"/>
                  </a:lnTo>
                  <a:lnTo>
                    <a:pt x="3" y="72"/>
                  </a:lnTo>
                  <a:lnTo>
                    <a:pt x="5" y="68"/>
                  </a:lnTo>
                  <a:lnTo>
                    <a:pt x="5" y="29"/>
                  </a:lnTo>
                  <a:lnTo>
                    <a:pt x="7" y="20"/>
                  </a:lnTo>
                  <a:lnTo>
                    <a:pt x="7" y="72"/>
                  </a:lnTo>
                  <a:lnTo>
                    <a:pt x="9" y="52"/>
                  </a:lnTo>
                  <a:lnTo>
                    <a:pt x="9" y="22"/>
                  </a:lnTo>
                  <a:lnTo>
                    <a:pt x="10" y="0"/>
                  </a:lnTo>
                  <a:lnTo>
                    <a:pt x="10" y="72"/>
                  </a:lnTo>
                  <a:lnTo>
                    <a:pt x="12" y="47"/>
                  </a:lnTo>
                  <a:lnTo>
                    <a:pt x="12" y="2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2" name="Freeform 150"/>
            <p:cNvSpPr>
              <a:spLocks/>
            </p:cNvSpPr>
            <p:nvPr/>
          </p:nvSpPr>
          <p:spPr bwMode="auto">
            <a:xfrm>
              <a:off x="877" y="2696"/>
              <a:ext cx="13" cy="63"/>
            </a:xfrm>
            <a:custGeom>
              <a:avLst/>
              <a:gdLst>
                <a:gd name="T0" fmla="*/ 0 w 13"/>
                <a:gd name="T1" fmla="*/ 13 h 63"/>
                <a:gd name="T2" fmla="*/ 0 w 13"/>
                <a:gd name="T3" fmla="*/ 2 h 63"/>
                <a:gd name="T4" fmla="*/ 0 w 13"/>
                <a:gd name="T5" fmla="*/ 52 h 63"/>
                <a:gd name="T6" fmla="*/ 2 w 13"/>
                <a:gd name="T7" fmla="*/ 52 h 63"/>
                <a:gd name="T8" fmla="*/ 2 w 13"/>
                <a:gd name="T9" fmla="*/ 0 h 63"/>
                <a:gd name="T10" fmla="*/ 4 w 13"/>
                <a:gd name="T11" fmla="*/ 0 h 63"/>
                <a:gd name="T12" fmla="*/ 4 w 13"/>
                <a:gd name="T13" fmla="*/ 44 h 63"/>
                <a:gd name="T14" fmla="*/ 6 w 13"/>
                <a:gd name="T15" fmla="*/ 54 h 63"/>
                <a:gd name="T16" fmla="*/ 6 w 13"/>
                <a:gd name="T17" fmla="*/ 13 h 63"/>
                <a:gd name="T18" fmla="*/ 8 w 13"/>
                <a:gd name="T19" fmla="*/ 2 h 63"/>
                <a:gd name="T20" fmla="*/ 8 w 13"/>
                <a:gd name="T21" fmla="*/ 54 h 63"/>
                <a:gd name="T22" fmla="*/ 9 w 13"/>
                <a:gd name="T23" fmla="*/ 50 h 63"/>
                <a:gd name="T24" fmla="*/ 9 w 13"/>
                <a:gd name="T25" fmla="*/ 4 h 63"/>
                <a:gd name="T26" fmla="*/ 11 w 13"/>
                <a:gd name="T27" fmla="*/ 9 h 63"/>
                <a:gd name="T28" fmla="*/ 11 w 13"/>
                <a:gd name="T29" fmla="*/ 63 h 63"/>
                <a:gd name="T30" fmla="*/ 13 w 13"/>
                <a:gd name="T31" fmla="*/ 44 h 63"/>
                <a:gd name="T32" fmla="*/ 13 w 13"/>
                <a:gd name="T33" fmla="*/ 19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3"/>
                <a:gd name="T53" fmla="*/ 13 w 13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3">
                  <a:moveTo>
                    <a:pt x="0" y="13"/>
                  </a:moveTo>
                  <a:lnTo>
                    <a:pt x="0" y="2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44"/>
                  </a:lnTo>
                  <a:lnTo>
                    <a:pt x="6" y="54"/>
                  </a:lnTo>
                  <a:lnTo>
                    <a:pt x="6" y="13"/>
                  </a:lnTo>
                  <a:lnTo>
                    <a:pt x="8" y="2"/>
                  </a:lnTo>
                  <a:lnTo>
                    <a:pt x="8" y="54"/>
                  </a:lnTo>
                  <a:lnTo>
                    <a:pt x="9" y="50"/>
                  </a:lnTo>
                  <a:lnTo>
                    <a:pt x="9" y="4"/>
                  </a:lnTo>
                  <a:lnTo>
                    <a:pt x="11" y="9"/>
                  </a:lnTo>
                  <a:lnTo>
                    <a:pt x="11" y="63"/>
                  </a:lnTo>
                  <a:lnTo>
                    <a:pt x="13" y="44"/>
                  </a:lnTo>
                  <a:lnTo>
                    <a:pt x="13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3" name="Freeform 151"/>
            <p:cNvSpPr>
              <a:spLocks/>
            </p:cNvSpPr>
            <p:nvPr/>
          </p:nvSpPr>
          <p:spPr bwMode="auto">
            <a:xfrm>
              <a:off x="890" y="2686"/>
              <a:ext cx="14" cy="75"/>
            </a:xfrm>
            <a:custGeom>
              <a:avLst/>
              <a:gdLst>
                <a:gd name="T0" fmla="*/ 0 w 14"/>
                <a:gd name="T1" fmla="*/ 29 h 75"/>
                <a:gd name="T2" fmla="*/ 2 w 14"/>
                <a:gd name="T3" fmla="*/ 0 h 75"/>
                <a:gd name="T4" fmla="*/ 2 w 14"/>
                <a:gd name="T5" fmla="*/ 64 h 75"/>
                <a:gd name="T6" fmla="*/ 4 w 14"/>
                <a:gd name="T7" fmla="*/ 64 h 75"/>
                <a:gd name="T8" fmla="*/ 4 w 14"/>
                <a:gd name="T9" fmla="*/ 25 h 75"/>
                <a:gd name="T10" fmla="*/ 5 w 14"/>
                <a:gd name="T11" fmla="*/ 12 h 75"/>
                <a:gd name="T12" fmla="*/ 5 w 14"/>
                <a:gd name="T13" fmla="*/ 68 h 75"/>
                <a:gd name="T14" fmla="*/ 7 w 14"/>
                <a:gd name="T15" fmla="*/ 62 h 75"/>
                <a:gd name="T16" fmla="*/ 7 w 14"/>
                <a:gd name="T17" fmla="*/ 14 h 75"/>
                <a:gd name="T18" fmla="*/ 9 w 14"/>
                <a:gd name="T19" fmla="*/ 10 h 75"/>
                <a:gd name="T20" fmla="*/ 9 w 14"/>
                <a:gd name="T21" fmla="*/ 75 h 75"/>
                <a:gd name="T22" fmla="*/ 11 w 14"/>
                <a:gd name="T23" fmla="*/ 60 h 75"/>
                <a:gd name="T24" fmla="*/ 11 w 14"/>
                <a:gd name="T25" fmla="*/ 16 h 75"/>
                <a:gd name="T26" fmla="*/ 13 w 14"/>
                <a:gd name="T27" fmla="*/ 14 h 75"/>
                <a:gd name="T28" fmla="*/ 13 w 14"/>
                <a:gd name="T29" fmla="*/ 68 h 75"/>
                <a:gd name="T30" fmla="*/ 14 w 14"/>
                <a:gd name="T31" fmla="*/ 62 h 75"/>
                <a:gd name="T32" fmla="*/ 14 w 14"/>
                <a:gd name="T33" fmla="*/ 33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75"/>
                <a:gd name="T53" fmla="*/ 14 w 14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75">
                  <a:moveTo>
                    <a:pt x="0" y="29"/>
                  </a:moveTo>
                  <a:lnTo>
                    <a:pt x="2" y="0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4" y="25"/>
                  </a:lnTo>
                  <a:lnTo>
                    <a:pt x="5" y="12"/>
                  </a:lnTo>
                  <a:lnTo>
                    <a:pt x="5" y="68"/>
                  </a:lnTo>
                  <a:lnTo>
                    <a:pt x="7" y="62"/>
                  </a:lnTo>
                  <a:lnTo>
                    <a:pt x="7" y="14"/>
                  </a:lnTo>
                  <a:lnTo>
                    <a:pt x="9" y="10"/>
                  </a:lnTo>
                  <a:lnTo>
                    <a:pt x="9" y="75"/>
                  </a:lnTo>
                  <a:lnTo>
                    <a:pt x="11" y="60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3" y="68"/>
                  </a:lnTo>
                  <a:lnTo>
                    <a:pt x="14" y="62"/>
                  </a:lnTo>
                  <a:lnTo>
                    <a:pt x="14" y="3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4" name="Freeform 152"/>
            <p:cNvSpPr>
              <a:spLocks/>
            </p:cNvSpPr>
            <p:nvPr/>
          </p:nvSpPr>
          <p:spPr bwMode="auto">
            <a:xfrm>
              <a:off x="904" y="2692"/>
              <a:ext cx="13" cy="60"/>
            </a:xfrm>
            <a:custGeom>
              <a:avLst/>
              <a:gdLst>
                <a:gd name="T0" fmla="*/ 0 w 13"/>
                <a:gd name="T1" fmla="*/ 27 h 60"/>
                <a:gd name="T2" fmla="*/ 0 w 13"/>
                <a:gd name="T3" fmla="*/ 2 h 60"/>
                <a:gd name="T4" fmla="*/ 0 w 13"/>
                <a:gd name="T5" fmla="*/ 56 h 60"/>
                <a:gd name="T6" fmla="*/ 2 w 13"/>
                <a:gd name="T7" fmla="*/ 50 h 60"/>
                <a:gd name="T8" fmla="*/ 2 w 13"/>
                <a:gd name="T9" fmla="*/ 8 h 60"/>
                <a:gd name="T10" fmla="*/ 4 w 13"/>
                <a:gd name="T11" fmla="*/ 0 h 60"/>
                <a:gd name="T12" fmla="*/ 4 w 13"/>
                <a:gd name="T13" fmla="*/ 60 h 60"/>
                <a:gd name="T14" fmla="*/ 6 w 13"/>
                <a:gd name="T15" fmla="*/ 46 h 60"/>
                <a:gd name="T16" fmla="*/ 6 w 13"/>
                <a:gd name="T17" fmla="*/ 0 h 60"/>
                <a:gd name="T18" fmla="*/ 8 w 13"/>
                <a:gd name="T19" fmla="*/ 13 h 60"/>
                <a:gd name="T20" fmla="*/ 8 w 13"/>
                <a:gd name="T21" fmla="*/ 58 h 60"/>
                <a:gd name="T22" fmla="*/ 9 w 13"/>
                <a:gd name="T23" fmla="*/ 46 h 60"/>
                <a:gd name="T24" fmla="*/ 9 w 13"/>
                <a:gd name="T25" fmla="*/ 8 h 60"/>
                <a:gd name="T26" fmla="*/ 11 w 13"/>
                <a:gd name="T27" fmla="*/ 2 h 60"/>
                <a:gd name="T28" fmla="*/ 11 w 13"/>
                <a:gd name="T29" fmla="*/ 42 h 60"/>
                <a:gd name="T30" fmla="*/ 13 w 13"/>
                <a:gd name="T31" fmla="*/ 40 h 60"/>
                <a:gd name="T32" fmla="*/ 13 w 13"/>
                <a:gd name="T33" fmla="*/ 19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0"/>
                <a:gd name="T53" fmla="*/ 13 w 13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0">
                  <a:moveTo>
                    <a:pt x="0" y="27"/>
                  </a:moveTo>
                  <a:lnTo>
                    <a:pt x="0" y="2"/>
                  </a:lnTo>
                  <a:lnTo>
                    <a:pt x="0" y="56"/>
                  </a:lnTo>
                  <a:lnTo>
                    <a:pt x="2" y="50"/>
                  </a:lnTo>
                  <a:lnTo>
                    <a:pt x="2" y="8"/>
                  </a:lnTo>
                  <a:lnTo>
                    <a:pt x="4" y="0"/>
                  </a:lnTo>
                  <a:lnTo>
                    <a:pt x="4" y="60"/>
                  </a:lnTo>
                  <a:lnTo>
                    <a:pt x="6" y="46"/>
                  </a:lnTo>
                  <a:lnTo>
                    <a:pt x="6" y="0"/>
                  </a:lnTo>
                  <a:lnTo>
                    <a:pt x="8" y="13"/>
                  </a:lnTo>
                  <a:lnTo>
                    <a:pt x="8" y="58"/>
                  </a:lnTo>
                  <a:lnTo>
                    <a:pt x="9" y="46"/>
                  </a:lnTo>
                  <a:lnTo>
                    <a:pt x="9" y="8"/>
                  </a:lnTo>
                  <a:lnTo>
                    <a:pt x="11" y="2"/>
                  </a:lnTo>
                  <a:lnTo>
                    <a:pt x="11" y="42"/>
                  </a:lnTo>
                  <a:lnTo>
                    <a:pt x="13" y="40"/>
                  </a:lnTo>
                  <a:lnTo>
                    <a:pt x="13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5" name="Freeform 153"/>
            <p:cNvSpPr>
              <a:spLocks/>
            </p:cNvSpPr>
            <p:nvPr/>
          </p:nvSpPr>
          <p:spPr bwMode="auto">
            <a:xfrm>
              <a:off x="917" y="2682"/>
              <a:ext cx="13" cy="75"/>
            </a:xfrm>
            <a:custGeom>
              <a:avLst/>
              <a:gdLst>
                <a:gd name="T0" fmla="*/ 0 w 13"/>
                <a:gd name="T1" fmla="*/ 29 h 75"/>
                <a:gd name="T2" fmla="*/ 0 w 13"/>
                <a:gd name="T3" fmla="*/ 4 h 75"/>
                <a:gd name="T4" fmla="*/ 0 w 13"/>
                <a:gd name="T5" fmla="*/ 68 h 75"/>
                <a:gd name="T6" fmla="*/ 2 w 13"/>
                <a:gd name="T7" fmla="*/ 60 h 75"/>
                <a:gd name="T8" fmla="*/ 2 w 13"/>
                <a:gd name="T9" fmla="*/ 18 h 75"/>
                <a:gd name="T10" fmla="*/ 4 w 13"/>
                <a:gd name="T11" fmla="*/ 0 h 75"/>
                <a:gd name="T12" fmla="*/ 4 w 13"/>
                <a:gd name="T13" fmla="*/ 58 h 75"/>
                <a:gd name="T14" fmla="*/ 5 w 13"/>
                <a:gd name="T15" fmla="*/ 68 h 75"/>
                <a:gd name="T16" fmla="*/ 5 w 13"/>
                <a:gd name="T17" fmla="*/ 18 h 75"/>
                <a:gd name="T18" fmla="*/ 7 w 13"/>
                <a:gd name="T19" fmla="*/ 12 h 75"/>
                <a:gd name="T20" fmla="*/ 7 w 13"/>
                <a:gd name="T21" fmla="*/ 58 h 75"/>
                <a:gd name="T22" fmla="*/ 9 w 13"/>
                <a:gd name="T23" fmla="*/ 75 h 75"/>
                <a:gd name="T24" fmla="*/ 9 w 13"/>
                <a:gd name="T25" fmla="*/ 18 h 75"/>
                <a:gd name="T26" fmla="*/ 11 w 13"/>
                <a:gd name="T27" fmla="*/ 27 h 75"/>
                <a:gd name="T28" fmla="*/ 11 w 13"/>
                <a:gd name="T29" fmla="*/ 58 h 75"/>
                <a:gd name="T30" fmla="*/ 13 w 13"/>
                <a:gd name="T31" fmla="*/ 58 h 75"/>
                <a:gd name="T32" fmla="*/ 13 w 13"/>
                <a:gd name="T33" fmla="*/ 29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5"/>
                <a:gd name="T53" fmla="*/ 13 w 13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5">
                  <a:moveTo>
                    <a:pt x="0" y="29"/>
                  </a:moveTo>
                  <a:lnTo>
                    <a:pt x="0" y="4"/>
                  </a:lnTo>
                  <a:lnTo>
                    <a:pt x="0" y="68"/>
                  </a:lnTo>
                  <a:lnTo>
                    <a:pt x="2" y="60"/>
                  </a:lnTo>
                  <a:lnTo>
                    <a:pt x="2" y="18"/>
                  </a:lnTo>
                  <a:lnTo>
                    <a:pt x="4" y="0"/>
                  </a:lnTo>
                  <a:lnTo>
                    <a:pt x="4" y="58"/>
                  </a:lnTo>
                  <a:lnTo>
                    <a:pt x="5" y="68"/>
                  </a:lnTo>
                  <a:lnTo>
                    <a:pt x="5" y="18"/>
                  </a:lnTo>
                  <a:lnTo>
                    <a:pt x="7" y="12"/>
                  </a:lnTo>
                  <a:lnTo>
                    <a:pt x="7" y="58"/>
                  </a:lnTo>
                  <a:lnTo>
                    <a:pt x="9" y="75"/>
                  </a:lnTo>
                  <a:lnTo>
                    <a:pt x="9" y="18"/>
                  </a:lnTo>
                  <a:lnTo>
                    <a:pt x="11" y="27"/>
                  </a:lnTo>
                  <a:lnTo>
                    <a:pt x="11" y="58"/>
                  </a:lnTo>
                  <a:lnTo>
                    <a:pt x="13" y="58"/>
                  </a:lnTo>
                  <a:lnTo>
                    <a:pt x="13" y="2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6" name="Freeform 154"/>
            <p:cNvSpPr>
              <a:spLocks/>
            </p:cNvSpPr>
            <p:nvPr/>
          </p:nvSpPr>
          <p:spPr bwMode="auto">
            <a:xfrm>
              <a:off x="930" y="2688"/>
              <a:ext cx="12" cy="71"/>
            </a:xfrm>
            <a:custGeom>
              <a:avLst/>
              <a:gdLst>
                <a:gd name="T0" fmla="*/ 0 w 12"/>
                <a:gd name="T1" fmla="*/ 23 h 71"/>
                <a:gd name="T2" fmla="*/ 0 w 12"/>
                <a:gd name="T3" fmla="*/ 0 h 71"/>
                <a:gd name="T4" fmla="*/ 0 w 12"/>
                <a:gd name="T5" fmla="*/ 71 h 71"/>
                <a:gd name="T6" fmla="*/ 2 w 12"/>
                <a:gd name="T7" fmla="*/ 60 h 71"/>
                <a:gd name="T8" fmla="*/ 2 w 12"/>
                <a:gd name="T9" fmla="*/ 6 h 71"/>
                <a:gd name="T10" fmla="*/ 3 w 12"/>
                <a:gd name="T11" fmla="*/ 6 h 71"/>
                <a:gd name="T12" fmla="*/ 3 w 12"/>
                <a:gd name="T13" fmla="*/ 58 h 71"/>
                <a:gd name="T14" fmla="*/ 5 w 12"/>
                <a:gd name="T15" fmla="*/ 58 h 71"/>
                <a:gd name="T16" fmla="*/ 5 w 12"/>
                <a:gd name="T17" fmla="*/ 8 h 71"/>
                <a:gd name="T18" fmla="*/ 7 w 12"/>
                <a:gd name="T19" fmla="*/ 14 h 71"/>
                <a:gd name="T20" fmla="*/ 7 w 12"/>
                <a:gd name="T21" fmla="*/ 58 h 71"/>
                <a:gd name="T22" fmla="*/ 9 w 12"/>
                <a:gd name="T23" fmla="*/ 50 h 71"/>
                <a:gd name="T24" fmla="*/ 9 w 12"/>
                <a:gd name="T25" fmla="*/ 4 h 71"/>
                <a:gd name="T26" fmla="*/ 11 w 12"/>
                <a:gd name="T27" fmla="*/ 12 h 71"/>
                <a:gd name="T28" fmla="*/ 11 w 12"/>
                <a:gd name="T29" fmla="*/ 50 h 71"/>
                <a:gd name="T30" fmla="*/ 12 w 12"/>
                <a:gd name="T31" fmla="*/ 60 h 71"/>
                <a:gd name="T32" fmla="*/ 12 w 12"/>
                <a:gd name="T33" fmla="*/ 10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1"/>
                <a:gd name="T53" fmla="*/ 12 w 12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1">
                  <a:moveTo>
                    <a:pt x="0" y="23"/>
                  </a:moveTo>
                  <a:lnTo>
                    <a:pt x="0" y="0"/>
                  </a:lnTo>
                  <a:lnTo>
                    <a:pt x="0" y="71"/>
                  </a:lnTo>
                  <a:lnTo>
                    <a:pt x="2" y="60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58"/>
                  </a:lnTo>
                  <a:lnTo>
                    <a:pt x="5" y="58"/>
                  </a:lnTo>
                  <a:lnTo>
                    <a:pt x="5" y="8"/>
                  </a:lnTo>
                  <a:lnTo>
                    <a:pt x="7" y="14"/>
                  </a:lnTo>
                  <a:lnTo>
                    <a:pt x="7" y="58"/>
                  </a:lnTo>
                  <a:lnTo>
                    <a:pt x="9" y="50"/>
                  </a:lnTo>
                  <a:lnTo>
                    <a:pt x="9" y="4"/>
                  </a:lnTo>
                  <a:lnTo>
                    <a:pt x="11" y="12"/>
                  </a:lnTo>
                  <a:lnTo>
                    <a:pt x="11" y="50"/>
                  </a:lnTo>
                  <a:lnTo>
                    <a:pt x="12" y="60"/>
                  </a:lnTo>
                  <a:lnTo>
                    <a:pt x="12" y="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7" name="Freeform 155"/>
            <p:cNvSpPr>
              <a:spLocks/>
            </p:cNvSpPr>
            <p:nvPr/>
          </p:nvSpPr>
          <p:spPr bwMode="auto">
            <a:xfrm>
              <a:off x="942" y="2680"/>
              <a:ext cx="13" cy="74"/>
            </a:xfrm>
            <a:custGeom>
              <a:avLst/>
              <a:gdLst>
                <a:gd name="T0" fmla="*/ 0 w 13"/>
                <a:gd name="T1" fmla="*/ 18 h 74"/>
                <a:gd name="T2" fmla="*/ 0 w 13"/>
                <a:gd name="T3" fmla="*/ 20 h 74"/>
                <a:gd name="T4" fmla="*/ 0 w 13"/>
                <a:gd name="T5" fmla="*/ 74 h 74"/>
                <a:gd name="T6" fmla="*/ 2 w 13"/>
                <a:gd name="T7" fmla="*/ 58 h 74"/>
                <a:gd name="T8" fmla="*/ 2 w 13"/>
                <a:gd name="T9" fmla="*/ 14 h 74"/>
                <a:gd name="T10" fmla="*/ 4 w 13"/>
                <a:gd name="T11" fmla="*/ 0 h 74"/>
                <a:gd name="T12" fmla="*/ 4 w 13"/>
                <a:gd name="T13" fmla="*/ 62 h 74"/>
                <a:gd name="T14" fmla="*/ 6 w 13"/>
                <a:gd name="T15" fmla="*/ 72 h 74"/>
                <a:gd name="T16" fmla="*/ 6 w 13"/>
                <a:gd name="T17" fmla="*/ 20 h 74"/>
                <a:gd name="T18" fmla="*/ 8 w 13"/>
                <a:gd name="T19" fmla="*/ 27 h 74"/>
                <a:gd name="T20" fmla="*/ 8 w 13"/>
                <a:gd name="T21" fmla="*/ 56 h 74"/>
                <a:gd name="T22" fmla="*/ 9 w 13"/>
                <a:gd name="T23" fmla="*/ 70 h 74"/>
                <a:gd name="T24" fmla="*/ 9 w 13"/>
                <a:gd name="T25" fmla="*/ 6 h 74"/>
                <a:gd name="T26" fmla="*/ 11 w 13"/>
                <a:gd name="T27" fmla="*/ 14 h 74"/>
                <a:gd name="T28" fmla="*/ 11 w 13"/>
                <a:gd name="T29" fmla="*/ 62 h 74"/>
                <a:gd name="T30" fmla="*/ 13 w 13"/>
                <a:gd name="T31" fmla="*/ 68 h 74"/>
                <a:gd name="T32" fmla="*/ 13 w 13"/>
                <a:gd name="T33" fmla="*/ 20 h 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4"/>
                <a:gd name="T53" fmla="*/ 13 w 13"/>
                <a:gd name="T54" fmla="*/ 74 h 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4">
                  <a:moveTo>
                    <a:pt x="0" y="18"/>
                  </a:moveTo>
                  <a:lnTo>
                    <a:pt x="0" y="20"/>
                  </a:lnTo>
                  <a:lnTo>
                    <a:pt x="0" y="74"/>
                  </a:lnTo>
                  <a:lnTo>
                    <a:pt x="2" y="58"/>
                  </a:lnTo>
                  <a:lnTo>
                    <a:pt x="2" y="14"/>
                  </a:lnTo>
                  <a:lnTo>
                    <a:pt x="4" y="0"/>
                  </a:lnTo>
                  <a:lnTo>
                    <a:pt x="4" y="62"/>
                  </a:lnTo>
                  <a:lnTo>
                    <a:pt x="6" y="72"/>
                  </a:lnTo>
                  <a:lnTo>
                    <a:pt x="6" y="20"/>
                  </a:lnTo>
                  <a:lnTo>
                    <a:pt x="8" y="27"/>
                  </a:lnTo>
                  <a:lnTo>
                    <a:pt x="8" y="56"/>
                  </a:lnTo>
                  <a:lnTo>
                    <a:pt x="9" y="70"/>
                  </a:lnTo>
                  <a:lnTo>
                    <a:pt x="9" y="6"/>
                  </a:lnTo>
                  <a:lnTo>
                    <a:pt x="11" y="14"/>
                  </a:lnTo>
                  <a:lnTo>
                    <a:pt x="11" y="62"/>
                  </a:lnTo>
                  <a:lnTo>
                    <a:pt x="13" y="68"/>
                  </a:lnTo>
                  <a:lnTo>
                    <a:pt x="13" y="2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8" name="Freeform 156"/>
            <p:cNvSpPr>
              <a:spLocks/>
            </p:cNvSpPr>
            <p:nvPr/>
          </p:nvSpPr>
          <p:spPr bwMode="auto">
            <a:xfrm>
              <a:off x="955" y="2677"/>
              <a:ext cx="14" cy="84"/>
            </a:xfrm>
            <a:custGeom>
              <a:avLst/>
              <a:gdLst>
                <a:gd name="T0" fmla="*/ 0 w 14"/>
                <a:gd name="T1" fmla="*/ 23 h 84"/>
                <a:gd name="T2" fmla="*/ 2 w 14"/>
                <a:gd name="T3" fmla="*/ 23 h 84"/>
                <a:gd name="T4" fmla="*/ 2 w 14"/>
                <a:gd name="T5" fmla="*/ 73 h 84"/>
                <a:gd name="T6" fmla="*/ 4 w 14"/>
                <a:gd name="T7" fmla="*/ 77 h 84"/>
                <a:gd name="T8" fmla="*/ 4 w 14"/>
                <a:gd name="T9" fmla="*/ 30 h 84"/>
                <a:gd name="T10" fmla="*/ 5 w 14"/>
                <a:gd name="T11" fmla="*/ 25 h 84"/>
                <a:gd name="T12" fmla="*/ 5 w 14"/>
                <a:gd name="T13" fmla="*/ 75 h 84"/>
                <a:gd name="T14" fmla="*/ 7 w 14"/>
                <a:gd name="T15" fmla="*/ 59 h 84"/>
                <a:gd name="T16" fmla="*/ 7 w 14"/>
                <a:gd name="T17" fmla="*/ 0 h 84"/>
                <a:gd name="T18" fmla="*/ 9 w 14"/>
                <a:gd name="T19" fmla="*/ 19 h 84"/>
                <a:gd name="T20" fmla="*/ 9 w 14"/>
                <a:gd name="T21" fmla="*/ 65 h 84"/>
                <a:gd name="T22" fmla="*/ 11 w 14"/>
                <a:gd name="T23" fmla="*/ 69 h 84"/>
                <a:gd name="T24" fmla="*/ 11 w 14"/>
                <a:gd name="T25" fmla="*/ 19 h 84"/>
                <a:gd name="T26" fmla="*/ 13 w 14"/>
                <a:gd name="T27" fmla="*/ 17 h 84"/>
                <a:gd name="T28" fmla="*/ 13 w 14"/>
                <a:gd name="T29" fmla="*/ 84 h 84"/>
                <a:gd name="T30" fmla="*/ 14 w 14"/>
                <a:gd name="T31" fmla="*/ 69 h 84"/>
                <a:gd name="T32" fmla="*/ 14 w 14"/>
                <a:gd name="T33" fmla="*/ 28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84"/>
                <a:gd name="T53" fmla="*/ 14 w 14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84">
                  <a:moveTo>
                    <a:pt x="0" y="23"/>
                  </a:moveTo>
                  <a:lnTo>
                    <a:pt x="2" y="23"/>
                  </a:lnTo>
                  <a:lnTo>
                    <a:pt x="2" y="73"/>
                  </a:lnTo>
                  <a:lnTo>
                    <a:pt x="4" y="77"/>
                  </a:lnTo>
                  <a:lnTo>
                    <a:pt x="4" y="30"/>
                  </a:lnTo>
                  <a:lnTo>
                    <a:pt x="5" y="25"/>
                  </a:lnTo>
                  <a:lnTo>
                    <a:pt x="5" y="75"/>
                  </a:lnTo>
                  <a:lnTo>
                    <a:pt x="7" y="59"/>
                  </a:lnTo>
                  <a:lnTo>
                    <a:pt x="7" y="0"/>
                  </a:lnTo>
                  <a:lnTo>
                    <a:pt x="9" y="19"/>
                  </a:lnTo>
                  <a:lnTo>
                    <a:pt x="9" y="65"/>
                  </a:lnTo>
                  <a:lnTo>
                    <a:pt x="11" y="69"/>
                  </a:lnTo>
                  <a:lnTo>
                    <a:pt x="11" y="19"/>
                  </a:lnTo>
                  <a:lnTo>
                    <a:pt x="13" y="17"/>
                  </a:lnTo>
                  <a:lnTo>
                    <a:pt x="13" y="84"/>
                  </a:lnTo>
                  <a:lnTo>
                    <a:pt x="14" y="69"/>
                  </a:lnTo>
                  <a:lnTo>
                    <a:pt x="14" y="2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9" name="Freeform 157"/>
            <p:cNvSpPr>
              <a:spLocks/>
            </p:cNvSpPr>
            <p:nvPr/>
          </p:nvSpPr>
          <p:spPr bwMode="auto">
            <a:xfrm>
              <a:off x="969" y="2488"/>
              <a:ext cx="13" cy="327"/>
            </a:xfrm>
            <a:custGeom>
              <a:avLst/>
              <a:gdLst>
                <a:gd name="T0" fmla="*/ 0 w 13"/>
                <a:gd name="T1" fmla="*/ 217 h 327"/>
                <a:gd name="T2" fmla="*/ 0 w 13"/>
                <a:gd name="T3" fmla="*/ 210 h 327"/>
                <a:gd name="T4" fmla="*/ 0 w 13"/>
                <a:gd name="T5" fmla="*/ 258 h 327"/>
                <a:gd name="T6" fmla="*/ 2 w 13"/>
                <a:gd name="T7" fmla="*/ 264 h 327"/>
                <a:gd name="T8" fmla="*/ 2 w 13"/>
                <a:gd name="T9" fmla="*/ 206 h 327"/>
                <a:gd name="T10" fmla="*/ 4 w 13"/>
                <a:gd name="T11" fmla="*/ 210 h 327"/>
                <a:gd name="T12" fmla="*/ 4 w 13"/>
                <a:gd name="T13" fmla="*/ 248 h 327"/>
                <a:gd name="T14" fmla="*/ 6 w 13"/>
                <a:gd name="T15" fmla="*/ 327 h 327"/>
                <a:gd name="T16" fmla="*/ 6 w 13"/>
                <a:gd name="T17" fmla="*/ 0 h 327"/>
                <a:gd name="T18" fmla="*/ 8 w 13"/>
                <a:gd name="T19" fmla="*/ 219 h 327"/>
                <a:gd name="T20" fmla="*/ 8 w 13"/>
                <a:gd name="T21" fmla="*/ 327 h 327"/>
                <a:gd name="T22" fmla="*/ 10 w 13"/>
                <a:gd name="T23" fmla="*/ 258 h 327"/>
                <a:gd name="T24" fmla="*/ 10 w 13"/>
                <a:gd name="T25" fmla="*/ 212 h 327"/>
                <a:gd name="T26" fmla="*/ 11 w 13"/>
                <a:gd name="T27" fmla="*/ 217 h 327"/>
                <a:gd name="T28" fmla="*/ 11 w 13"/>
                <a:gd name="T29" fmla="*/ 266 h 327"/>
                <a:gd name="T30" fmla="*/ 13 w 13"/>
                <a:gd name="T31" fmla="*/ 248 h 327"/>
                <a:gd name="T32" fmla="*/ 13 w 13"/>
                <a:gd name="T33" fmla="*/ 214 h 3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7"/>
                <a:gd name="T53" fmla="*/ 13 w 13"/>
                <a:gd name="T54" fmla="*/ 327 h 32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7">
                  <a:moveTo>
                    <a:pt x="0" y="217"/>
                  </a:moveTo>
                  <a:lnTo>
                    <a:pt x="0" y="210"/>
                  </a:lnTo>
                  <a:lnTo>
                    <a:pt x="0" y="258"/>
                  </a:lnTo>
                  <a:lnTo>
                    <a:pt x="2" y="264"/>
                  </a:lnTo>
                  <a:lnTo>
                    <a:pt x="2" y="206"/>
                  </a:lnTo>
                  <a:lnTo>
                    <a:pt x="4" y="210"/>
                  </a:lnTo>
                  <a:lnTo>
                    <a:pt x="4" y="248"/>
                  </a:lnTo>
                  <a:lnTo>
                    <a:pt x="6" y="327"/>
                  </a:lnTo>
                  <a:lnTo>
                    <a:pt x="6" y="0"/>
                  </a:lnTo>
                  <a:lnTo>
                    <a:pt x="8" y="219"/>
                  </a:lnTo>
                  <a:lnTo>
                    <a:pt x="8" y="327"/>
                  </a:lnTo>
                  <a:lnTo>
                    <a:pt x="10" y="258"/>
                  </a:lnTo>
                  <a:lnTo>
                    <a:pt x="10" y="212"/>
                  </a:lnTo>
                  <a:lnTo>
                    <a:pt x="11" y="217"/>
                  </a:lnTo>
                  <a:lnTo>
                    <a:pt x="11" y="266"/>
                  </a:lnTo>
                  <a:lnTo>
                    <a:pt x="13" y="248"/>
                  </a:lnTo>
                  <a:lnTo>
                    <a:pt x="13" y="2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0" name="Freeform 158"/>
            <p:cNvSpPr>
              <a:spLocks/>
            </p:cNvSpPr>
            <p:nvPr/>
          </p:nvSpPr>
          <p:spPr bwMode="auto">
            <a:xfrm>
              <a:off x="982" y="2471"/>
              <a:ext cx="13" cy="338"/>
            </a:xfrm>
            <a:custGeom>
              <a:avLst/>
              <a:gdLst>
                <a:gd name="T0" fmla="*/ 0 w 13"/>
                <a:gd name="T1" fmla="*/ 231 h 338"/>
                <a:gd name="T2" fmla="*/ 0 w 13"/>
                <a:gd name="T3" fmla="*/ 338 h 338"/>
                <a:gd name="T4" fmla="*/ 0 w 13"/>
                <a:gd name="T5" fmla="*/ 27 h 338"/>
                <a:gd name="T6" fmla="*/ 2 w 13"/>
                <a:gd name="T7" fmla="*/ 217 h 338"/>
                <a:gd name="T8" fmla="*/ 2 w 13"/>
                <a:gd name="T9" fmla="*/ 283 h 338"/>
                <a:gd name="T10" fmla="*/ 4 w 13"/>
                <a:gd name="T11" fmla="*/ 335 h 338"/>
                <a:gd name="T12" fmla="*/ 4 w 13"/>
                <a:gd name="T13" fmla="*/ 36 h 338"/>
                <a:gd name="T14" fmla="*/ 6 w 13"/>
                <a:gd name="T15" fmla="*/ 236 h 338"/>
                <a:gd name="T16" fmla="*/ 6 w 13"/>
                <a:gd name="T17" fmla="*/ 288 h 338"/>
                <a:gd name="T18" fmla="*/ 7 w 13"/>
                <a:gd name="T19" fmla="*/ 292 h 338"/>
                <a:gd name="T20" fmla="*/ 7 w 13"/>
                <a:gd name="T21" fmla="*/ 227 h 338"/>
                <a:gd name="T22" fmla="*/ 9 w 13"/>
                <a:gd name="T23" fmla="*/ 231 h 338"/>
                <a:gd name="T24" fmla="*/ 9 w 13"/>
                <a:gd name="T25" fmla="*/ 269 h 338"/>
                <a:gd name="T26" fmla="*/ 11 w 13"/>
                <a:gd name="T27" fmla="*/ 329 h 338"/>
                <a:gd name="T28" fmla="*/ 11 w 13"/>
                <a:gd name="T29" fmla="*/ 0 h 338"/>
                <a:gd name="T30" fmla="*/ 13 w 13"/>
                <a:gd name="T31" fmla="*/ 267 h 338"/>
                <a:gd name="T32" fmla="*/ 13 w 13"/>
                <a:gd name="T33" fmla="*/ 217 h 3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8"/>
                <a:gd name="T53" fmla="*/ 13 w 13"/>
                <a:gd name="T54" fmla="*/ 338 h 33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8">
                  <a:moveTo>
                    <a:pt x="0" y="231"/>
                  </a:moveTo>
                  <a:lnTo>
                    <a:pt x="0" y="338"/>
                  </a:lnTo>
                  <a:lnTo>
                    <a:pt x="0" y="27"/>
                  </a:lnTo>
                  <a:lnTo>
                    <a:pt x="2" y="217"/>
                  </a:lnTo>
                  <a:lnTo>
                    <a:pt x="2" y="283"/>
                  </a:lnTo>
                  <a:lnTo>
                    <a:pt x="4" y="335"/>
                  </a:lnTo>
                  <a:lnTo>
                    <a:pt x="4" y="36"/>
                  </a:lnTo>
                  <a:lnTo>
                    <a:pt x="6" y="236"/>
                  </a:lnTo>
                  <a:lnTo>
                    <a:pt x="6" y="288"/>
                  </a:lnTo>
                  <a:lnTo>
                    <a:pt x="7" y="292"/>
                  </a:lnTo>
                  <a:lnTo>
                    <a:pt x="7" y="227"/>
                  </a:lnTo>
                  <a:lnTo>
                    <a:pt x="9" y="231"/>
                  </a:lnTo>
                  <a:lnTo>
                    <a:pt x="9" y="269"/>
                  </a:lnTo>
                  <a:lnTo>
                    <a:pt x="11" y="329"/>
                  </a:lnTo>
                  <a:lnTo>
                    <a:pt x="11" y="0"/>
                  </a:lnTo>
                  <a:lnTo>
                    <a:pt x="13" y="267"/>
                  </a:lnTo>
                  <a:lnTo>
                    <a:pt x="13" y="2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1" name="Freeform 159"/>
            <p:cNvSpPr>
              <a:spLocks/>
            </p:cNvSpPr>
            <p:nvPr/>
          </p:nvSpPr>
          <p:spPr bwMode="auto">
            <a:xfrm>
              <a:off x="995" y="2484"/>
              <a:ext cx="12" cy="308"/>
            </a:xfrm>
            <a:custGeom>
              <a:avLst/>
              <a:gdLst>
                <a:gd name="T0" fmla="*/ 0 w 12"/>
                <a:gd name="T1" fmla="*/ 204 h 308"/>
                <a:gd name="T2" fmla="*/ 0 w 12"/>
                <a:gd name="T3" fmla="*/ 210 h 308"/>
                <a:gd name="T4" fmla="*/ 0 w 12"/>
                <a:gd name="T5" fmla="*/ 243 h 308"/>
                <a:gd name="T6" fmla="*/ 2 w 12"/>
                <a:gd name="T7" fmla="*/ 256 h 308"/>
                <a:gd name="T8" fmla="*/ 2 w 12"/>
                <a:gd name="T9" fmla="*/ 202 h 308"/>
                <a:gd name="T10" fmla="*/ 3 w 12"/>
                <a:gd name="T11" fmla="*/ 198 h 308"/>
                <a:gd name="T12" fmla="*/ 3 w 12"/>
                <a:gd name="T13" fmla="*/ 241 h 308"/>
                <a:gd name="T14" fmla="*/ 5 w 12"/>
                <a:gd name="T15" fmla="*/ 239 h 308"/>
                <a:gd name="T16" fmla="*/ 5 w 12"/>
                <a:gd name="T17" fmla="*/ 8 h 308"/>
                <a:gd name="T18" fmla="*/ 7 w 12"/>
                <a:gd name="T19" fmla="*/ 0 h 308"/>
                <a:gd name="T20" fmla="*/ 7 w 12"/>
                <a:gd name="T21" fmla="*/ 308 h 308"/>
                <a:gd name="T22" fmla="*/ 9 w 12"/>
                <a:gd name="T23" fmla="*/ 254 h 308"/>
                <a:gd name="T24" fmla="*/ 9 w 12"/>
                <a:gd name="T25" fmla="*/ 212 h 308"/>
                <a:gd name="T26" fmla="*/ 11 w 12"/>
                <a:gd name="T27" fmla="*/ 200 h 308"/>
                <a:gd name="T28" fmla="*/ 11 w 12"/>
                <a:gd name="T29" fmla="*/ 256 h 308"/>
                <a:gd name="T30" fmla="*/ 12 w 12"/>
                <a:gd name="T31" fmla="*/ 245 h 308"/>
                <a:gd name="T32" fmla="*/ 12 w 12"/>
                <a:gd name="T33" fmla="*/ 218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08"/>
                <a:gd name="T53" fmla="*/ 12 w 12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08">
                  <a:moveTo>
                    <a:pt x="0" y="204"/>
                  </a:moveTo>
                  <a:lnTo>
                    <a:pt x="0" y="210"/>
                  </a:lnTo>
                  <a:lnTo>
                    <a:pt x="0" y="243"/>
                  </a:lnTo>
                  <a:lnTo>
                    <a:pt x="2" y="256"/>
                  </a:lnTo>
                  <a:lnTo>
                    <a:pt x="2" y="202"/>
                  </a:lnTo>
                  <a:lnTo>
                    <a:pt x="3" y="198"/>
                  </a:lnTo>
                  <a:lnTo>
                    <a:pt x="3" y="241"/>
                  </a:lnTo>
                  <a:lnTo>
                    <a:pt x="5" y="239"/>
                  </a:lnTo>
                  <a:lnTo>
                    <a:pt x="5" y="8"/>
                  </a:lnTo>
                  <a:lnTo>
                    <a:pt x="7" y="0"/>
                  </a:lnTo>
                  <a:lnTo>
                    <a:pt x="7" y="308"/>
                  </a:lnTo>
                  <a:lnTo>
                    <a:pt x="9" y="254"/>
                  </a:lnTo>
                  <a:lnTo>
                    <a:pt x="9" y="212"/>
                  </a:lnTo>
                  <a:lnTo>
                    <a:pt x="11" y="200"/>
                  </a:lnTo>
                  <a:lnTo>
                    <a:pt x="11" y="256"/>
                  </a:lnTo>
                  <a:lnTo>
                    <a:pt x="12" y="245"/>
                  </a:lnTo>
                  <a:lnTo>
                    <a:pt x="12" y="21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2" name="Freeform 160"/>
            <p:cNvSpPr>
              <a:spLocks/>
            </p:cNvSpPr>
            <p:nvPr/>
          </p:nvSpPr>
          <p:spPr bwMode="auto">
            <a:xfrm>
              <a:off x="1007" y="2482"/>
              <a:ext cx="13" cy="322"/>
            </a:xfrm>
            <a:custGeom>
              <a:avLst/>
              <a:gdLst>
                <a:gd name="T0" fmla="*/ 0 w 13"/>
                <a:gd name="T1" fmla="*/ 220 h 322"/>
                <a:gd name="T2" fmla="*/ 0 w 13"/>
                <a:gd name="T3" fmla="*/ 308 h 322"/>
                <a:gd name="T4" fmla="*/ 0 w 13"/>
                <a:gd name="T5" fmla="*/ 12 h 322"/>
                <a:gd name="T6" fmla="*/ 2 w 13"/>
                <a:gd name="T7" fmla="*/ 216 h 322"/>
                <a:gd name="T8" fmla="*/ 2 w 13"/>
                <a:gd name="T9" fmla="*/ 260 h 322"/>
                <a:gd name="T10" fmla="*/ 4 w 13"/>
                <a:gd name="T11" fmla="*/ 258 h 322"/>
                <a:gd name="T12" fmla="*/ 4 w 13"/>
                <a:gd name="T13" fmla="*/ 210 h 322"/>
                <a:gd name="T14" fmla="*/ 6 w 13"/>
                <a:gd name="T15" fmla="*/ 318 h 322"/>
                <a:gd name="T16" fmla="*/ 6 w 13"/>
                <a:gd name="T17" fmla="*/ 19 h 322"/>
                <a:gd name="T18" fmla="*/ 8 w 13"/>
                <a:gd name="T19" fmla="*/ 214 h 322"/>
                <a:gd name="T20" fmla="*/ 8 w 13"/>
                <a:gd name="T21" fmla="*/ 264 h 322"/>
                <a:gd name="T22" fmla="*/ 9 w 13"/>
                <a:gd name="T23" fmla="*/ 260 h 322"/>
                <a:gd name="T24" fmla="*/ 9 w 13"/>
                <a:gd name="T25" fmla="*/ 210 h 322"/>
                <a:gd name="T26" fmla="*/ 11 w 13"/>
                <a:gd name="T27" fmla="*/ 322 h 322"/>
                <a:gd name="T28" fmla="*/ 11 w 13"/>
                <a:gd name="T29" fmla="*/ 0 h 322"/>
                <a:gd name="T30" fmla="*/ 13 w 13"/>
                <a:gd name="T31" fmla="*/ 310 h 322"/>
                <a:gd name="T32" fmla="*/ 13 w 13"/>
                <a:gd name="T33" fmla="*/ 239 h 3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2"/>
                <a:gd name="T53" fmla="*/ 13 w 13"/>
                <a:gd name="T54" fmla="*/ 322 h 3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2">
                  <a:moveTo>
                    <a:pt x="0" y="220"/>
                  </a:moveTo>
                  <a:lnTo>
                    <a:pt x="0" y="308"/>
                  </a:lnTo>
                  <a:lnTo>
                    <a:pt x="0" y="12"/>
                  </a:lnTo>
                  <a:lnTo>
                    <a:pt x="2" y="216"/>
                  </a:lnTo>
                  <a:lnTo>
                    <a:pt x="2" y="260"/>
                  </a:lnTo>
                  <a:lnTo>
                    <a:pt x="4" y="258"/>
                  </a:lnTo>
                  <a:lnTo>
                    <a:pt x="4" y="210"/>
                  </a:lnTo>
                  <a:lnTo>
                    <a:pt x="6" y="318"/>
                  </a:lnTo>
                  <a:lnTo>
                    <a:pt x="6" y="19"/>
                  </a:lnTo>
                  <a:lnTo>
                    <a:pt x="8" y="214"/>
                  </a:lnTo>
                  <a:lnTo>
                    <a:pt x="8" y="264"/>
                  </a:lnTo>
                  <a:lnTo>
                    <a:pt x="9" y="260"/>
                  </a:lnTo>
                  <a:lnTo>
                    <a:pt x="9" y="210"/>
                  </a:lnTo>
                  <a:lnTo>
                    <a:pt x="11" y="322"/>
                  </a:lnTo>
                  <a:lnTo>
                    <a:pt x="11" y="0"/>
                  </a:lnTo>
                  <a:lnTo>
                    <a:pt x="13" y="310"/>
                  </a:lnTo>
                  <a:lnTo>
                    <a:pt x="13" y="23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3" name="Freeform 161"/>
            <p:cNvSpPr>
              <a:spLocks/>
            </p:cNvSpPr>
            <p:nvPr/>
          </p:nvSpPr>
          <p:spPr bwMode="auto">
            <a:xfrm>
              <a:off x="1020" y="2684"/>
              <a:ext cx="15" cy="58"/>
            </a:xfrm>
            <a:custGeom>
              <a:avLst/>
              <a:gdLst>
                <a:gd name="T0" fmla="*/ 0 w 15"/>
                <a:gd name="T1" fmla="*/ 37 h 58"/>
                <a:gd name="T2" fmla="*/ 2 w 15"/>
                <a:gd name="T3" fmla="*/ 56 h 58"/>
                <a:gd name="T4" fmla="*/ 2 w 15"/>
                <a:gd name="T5" fmla="*/ 2 h 58"/>
                <a:gd name="T6" fmla="*/ 4 w 15"/>
                <a:gd name="T7" fmla="*/ 12 h 58"/>
                <a:gd name="T8" fmla="*/ 4 w 15"/>
                <a:gd name="T9" fmla="*/ 52 h 58"/>
                <a:gd name="T10" fmla="*/ 6 w 15"/>
                <a:gd name="T11" fmla="*/ 58 h 58"/>
                <a:gd name="T12" fmla="*/ 6 w 15"/>
                <a:gd name="T13" fmla="*/ 4 h 58"/>
                <a:gd name="T14" fmla="*/ 7 w 15"/>
                <a:gd name="T15" fmla="*/ 14 h 58"/>
                <a:gd name="T16" fmla="*/ 7 w 15"/>
                <a:gd name="T17" fmla="*/ 48 h 58"/>
                <a:gd name="T18" fmla="*/ 9 w 15"/>
                <a:gd name="T19" fmla="*/ 58 h 58"/>
                <a:gd name="T20" fmla="*/ 9 w 15"/>
                <a:gd name="T21" fmla="*/ 0 h 58"/>
                <a:gd name="T22" fmla="*/ 11 w 15"/>
                <a:gd name="T23" fmla="*/ 2 h 58"/>
                <a:gd name="T24" fmla="*/ 11 w 15"/>
                <a:gd name="T25" fmla="*/ 58 h 58"/>
                <a:gd name="T26" fmla="*/ 13 w 15"/>
                <a:gd name="T27" fmla="*/ 58 h 58"/>
                <a:gd name="T28" fmla="*/ 13 w 15"/>
                <a:gd name="T29" fmla="*/ 10 h 58"/>
                <a:gd name="T30" fmla="*/ 15 w 15"/>
                <a:gd name="T31" fmla="*/ 35 h 58"/>
                <a:gd name="T32" fmla="*/ 15 w 15"/>
                <a:gd name="T33" fmla="*/ 16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58"/>
                <a:gd name="T53" fmla="*/ 15 w 15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58">
                  <a:moveTo>
                    <a:pt x="0" y="37"/>
                  </a:moveTo>
                  <a:lnTo>
                    <a:pt x="2" y="56"/>
                  </a:lnTo>
                  <a:lnTo>
                    <a:pt x="2" y="2"/>
                  </a:lnTo>
                  <a:lnTo>
                    <a:pt x="4" y="12"/>
                  </a:lnTo>
                  <a:lnTo>
                    <a:pt x="4" y="52"/>
                  </a:lnTo>
                  <a:lnTo>
                    <a:pt x="6" y="58"/>
                  </a:lnTo>
                  <a:lnTo>
                    <a:pt x="6" y="4"/>
                  </a:lnTo>
                  <a:lnTo>
                    <a:pt x="7" y="14"/>
                  </a:lnTo>
                  <a:lnTo>
                    <a:pt x="7" y="48"/>
                  </a:lnTo>
                  <a:lnTo>
                    <a:pt x="9" y="58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58"/>
                  </a:lnTo>
                  <a:lnTo>
                    <a:pt x="13" y="58"/>
                  </a:lnTo>
                  <a:lnTo>
                    <a:pt x="13" y="10"/>
                  </a:lnTo>
                  <a:lnTo>
                    <a:pt x="15" y="35"/>
                  </a:lnTo>
                  <a:lnTo>
                    <a:pt x="15" y="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4" name="Freeform 162"/>
            <p:cNvSpPr>
              <a:spLocks/>
            </p:cNvSpPr>
            <p:nvPr/>
          </p:nvSpPr>
          <p:spPr bwMode="auto">
            <a:xfrm>
              <a:off x="1035" y="2675"/>
              <a:ext cx="12" cy="71"/>
            </a:xfrm>
            <a:custGeom>
              <a:avLst/>
              <a:gdLst>
                <a:gd name="T0" fmla="*/ 0 w 12"/>
                <a:gd name="T1" fmla="*/ 25 h 71"/>
                <a:gd name="T2" fmla="*/ 0 w 12"/>
                <a:gd name="T3" fmla="*/ 0 h 71"/>
                <a:gd name="T4" fmla="*/ 0 w 12"/>
                <a:gd name="T5" fmla="*/ 57 h 71"/>
                <a:gd name="T6" fmla="*/ 1 w 12"/>
                <a:gd name="T7" fmla="*/ 54 h 71"/>
                <a:gd name="T8" fmla="*/ 1 w 12"/>
                <a:gd name="T9" fmla="*/ 17 h 71"/>
                <a:gd name="T10" fmla="*/ 3 w 12"/>
                <a:gd name="T11" fmla="*/ 7 h 71"/>
                <a:gd name="T12" fmla="*/ 3 w 12"/>
                <a:gd name="T13" fmla="*/ 61 h 71"/>
                <a:gd name="T14" fmla="*/ 5 w 12"/>
                <a:gd name="T15" fmla="*/ 57 h 71"/>
                <a:gd name="T16" fmla="*/ 5 w 12"/>
                <a:gd name="T17" fmla="*/ 11 h 71"/>
                <a:gd name="T18" fmla="*/ 7 w 12"/>
                <a:gd name="T19" fmla="*/ 13 h 71"/>
                <a:gd name="T20" fmla="*/ 7 w 12"/>
                <a:gd name="T21" fmla="*/ 71 h 71"/>
                <a:gd name="T22" fmla="*/ 9 w 12"/>
                <a:gd name="T23" fmla="*/ 59 h 71"/>
                <a:gd name="T24" fmla="*/ 9 w 12"/>
                <a:gd name="T25" fmla="*/ 13 h 71"/>
                <a:gd name="T26" fmla="*/ 10 w 12"/>
                <a:gd name="T27" fmla="*/ 17 h 71"/>
                <a:gd name="T28" fmla="*/ 10 w 12"/>
                <a:gd name="T29" fmla="*/ 65 h 71"/>
                <a:gd name="T30" fmla="*/ 12 w 12"/>
                <a:gd name="T31" fmla="*/ 57 h 71"/>
                <a:gd name="T32" fmla="*/ 12 w 12"/>
                <a:gd name="T33" fmla="*/ 32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1"/>
                <a:gd name="T53" fmla="*/ 12 w 12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1">
                  <a:moveTo>
                    <a:pt x="0" y="25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" y="54"/>
                  </a:lnTo>
                  <a:lnTo>
                    <a:pt x="1" y="17"/>
                  </a:lnTo>
                  <a:lnTo>
                    <a:pt x="3" y="7"/>
                  </a:lnTo>
                  <a:lnTo>
                    <a:pt x="3" y="61"/>
                  </a:lnTo>
                  <a:lnTo>
                    <a:pt x="5" y="57"/>
                  </a:lnTo>
                  <a:lnTo>
                    <a:pt x="5" y="11"/>
                  </a:lnTo>
                  <a:lnTo>
                    <a:pt x="7" y="13"/>
                  </a:lnTo>
                  <a:lnTo>
                    <a:pt x="7" y="71"/>
                  </a:lnTo>
                  <a:lnTo>
                    <a:pt x="9" y="59"/>
                  </a:lnTo>
                  <a:lnTo>
                    <a:pt x="9" y="13"/>
                  </a:lnTo>
                  <a:lnTo>
                    <a:pt x="10" y="17"/>
                  </a:lnTo>
                  <a:lnTo>
                    <a:pt x="10" y="65"/>
                  </a:lnTo>
                  <a:lnTo>
                    <a:pt x="12" y="57"/>
                  </a:lnTo>
                  <a:lnTo>
                    <a:pt x="12" y="3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5" name="Freeform 163"/>
            <p:cNvSpPr>
              <a:spLocks/>
            </p:cNvSpPr>
            <p:nvPr/>
          </p:nvSpPr>
          <p:spPr bwMode="auto">
            <a:xfrm>
              <a:off x="1047" y="2686"/>
              <a:ext cx="13" cy="68"/>
            </a:xfrm>
            <a:custGeom>
              <a:avLst/>
              <a:gdLst>
                <a:gd name="T0" fmla="*/ 0 w 13"/>
                <a:gd name="T1" fmla="*/ 21 h 68"/>
                <a:gd name="T2" fmla="*/ 0 w 13"/>
                <a:gd name="T3" fmla="*/ 6 h 68"/>
                <a:gd name="T4" fmla="*/ 0 w 13"/>
                <a:gd name="T5" fmla="*/ 54 h 68"/>
                <a:gd name="T6" fmla="*/ 2 w 13"/>
                <a:gd name="T7" fmla="*/ 48 h 68"/>
                <a:gd name="T8" fmla="*/ 2 w 13"/>
                <a:gd name="T9" fmla="*/ 2 h 68"/>
                <a:gd name="T10" fmla="*/ 4 w 13"/>
                <a:gd name="T11" fmla="*/ 12 h 68"/>
                <a:gd name="T12" fmla="*/ 4 w 13"/>
                <a:gd name="T13" fmla="*/ 62 h 68"/>
                <a:gd name="T14" fmla="*/ 6 w 13"/>
                <a:gd name="T15" fmla="*/ 54 h 68"/>
                <a:gd name="T16" fmla="*/ 6 w 13"/>
                <a:gd name="T17" fmla="*/ 2 h 68"/>
                <a:gd name="T18" fmla="*/ 7 w 13"/>
                <a:gd name="T19" fmla="*/ 0 h 68"/>
                <a:gd name="T20" fmla="*/ 7 w 13"/>
                <a:gd name="T21" fmla="*/ 56 h 68"/>
                <a:gd name="T22" fmla="*/ 9 w 13"/>
                <a:gd name="T23" fmla="*/ 68 h 68"/>
                <a:gd name="T24" fmla="*/ 9 w 13"/>
                <a:gd name="T25" fmla="*/ 14 h 68"/>
                <a:gd name="T26" fmla="*/ 11 w 13"/>
                <a:gd name="T27" fmla="*/ 21 h 68"/>
                <a:gd name="T28" fmla="*/ 11 w 13"/>
                <a:gd name="T29" fmla="*/ 66 h 68"/>
                <a:gd name="T30" fmla="*/ 13 w 13"/>
                <a:gd name="T31" fmla="*/ 41 h 68"/>
                <a:gd name="T32" fmla="*/ 13 w 13"/>
                <a:gd name="T33" fmla="*/ 25 h 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8"/>
                <a:gd name="T53" fmla="*/ 13 w 13"/>
                <a:gd name="T54" fmla="*/ 68 h 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8">
                  <a:moveTo>
                    <a:pt x="0" y="21"/>
                  </a:moveTo>
                  <a:lnTo>
                    <a:pt x="0" y="6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2" y="2"/>
                  </a:lnTo>
                  <a:lnTo>
                    <a:pt x="4" y="12"/>
                  </a:lnTo>
                  <a:lnTo>
                    <a:pt x="4" y="62"/>
                  </a:lnTo>
                  <a:lnTo>
                    <a:pt x="6" y="54"/>
                  </a:lnTo>
                  <a:lnTo>
                    <a:pt x="6" y="2"/>
                  </a:lnTo>
                  <a:lnTo>
                    <a:pt x="7" y="0"/>
                  </a:lnTo>
                  <a:lnTo>
                    <a:pt x="7" y="56"/>
                  </a:lnTo>
                  <a:lnTo>
                    <a:pt x="9" y="68"/>
                  </a:lnTo>
                  <a:lnTo>
                    <a:pt x="9" y="14"/>
                  </a:lnTo>
                  <a:lnTo>
                    <a:pt x="11" y="21"/>
                  </a:lnTo>
                  <a:lnTo>
                    <a:pt x="11" y="66"/>
                  </a:lnTo>
                  <a:lnTo>
                    <a:pt x="13" y="41"/>
                  </a:lnTo>
                  <a:lnTo>
                    <a:pt x="13" y="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6" name="Freeform 164"/>
            <p:cNvSpPr>
              <a:spLocks/>
            </p:cNvSpPr>
            <p:nvPr/>
          </p:nvSpPr>
          <p:spPr bwMode="auto">
            <a:xfrm>
              <a:off x="1060" y="2692"/>
              <a:ext cx="13" cy="71"/>
            </a:xfrm>
            <a:custGeom>
              <a:avLst/>
              <a:gdLst>
                <a:gd name="T0" fmla="*/ 0 w 13"/>
                <a:gd name="T1" fmla="*/ 19 h 71"/>
                <a:gd name="T2" fmla="*/ 0 w 13"/>
                <a:gd name="T3" fmla="*/ 0 h 71"/>
                <a:gd name="T4" fmla="*/ 0 w 13"/>
                <a:gd name="T5" fmla="*/ 54 h 71"/>
                <a:gd name="T6" fmla="*/ 2 w 13"/>
                <a:gd name="T7" fmla="*/ 50 h 71"/>
                <a:gd name="T8" fmla="*/ 2 w 13"/>
                <a:gd name="T9" fmla="*/ 15 h 71"/>
                <a:gd name="T10" fmla="*/ 3 w 13"/>
                <a:gd name="T11" fmla="*/ 10 h 71"/>
                <a:gd name="T12" fmla="*/ 3 w 13"/>
                <a:gd name="T13" fmla="*/ 71 h 71"/>
                <a:gd name="T14" fmla="*/ 5 w 13"/>
                <a:gd name="T15" fmla="*/ 65 h 71"/>
                <a:gd name="T16" fmla="*/ 5 w 13"/>
                <a:gd name="T17" fmla="*/ 8 h 71"/>
                <a:gd name="T18" fmla="*/ 7 w 13"/>
                <a:gd name="T19" fmla="*/ 10 h 71"/>
                <a:gd name="T20" fmla="*/ 7 w 13"/>
                <a:gd name="T21" fmla="*/ 54 h 71"/>
                <a:gd name="T22" fmla="*/ 9 w 13"/>
                <a:gd name="T23" fmla="*/ 69 h 71"/>
                <a:gd name="T24" fmla="*/ 9 w 13"/>
                <a:gd name="T25" fmla="*/ 4 h 71"/>
                <a:gd name="T26" fmla="*/ 11 w 13"/>
                <a:gd name="T27" fmla="*/ 19 h 71"/>
                <a:gd name="T28" fmla="*/ 11 w 13"/>
                <a:gd name="T29" fmla="*/ 50 h 71"/>
                <a:gd name="T30" fmla="*/ 13 w 13"/>
                <a:gd name="T31" fmla="*/ 48 h 71"/>
                <a:gd name="T32" fmla="*/ 13 w 13"/>
                <a:gd name="T33" fmla="*/ 17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19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2" y="15"/>
                  </a:lnTo>
                  <a:lnTo>
                    <a:pt x="3" y="10"/>
                  </a:lnTo>
                  <a:lnTo>
                    <a:pt x="3" y="71"/>
                  </a:lnTo>
                  <a:lnTo>
                    <a:pt x="5" y="65"/>
                  </a:lnTo>
                  <a:lnTo>
                    <a:pt x="5" y="8"/>
                  </a:lnTo>
                  <a:lnTo>
                    <a:pt x="7" y="10"/>
                  </a:lnTo>
                  <a:lnTo>
                    <a:pt x="7" y="54"/>
                  </a:lnTo>
                  <a:lnTo>
                    <a:pt x="9" y="69"/>
                  </a:lnTo>
                  <a:lnTo>
                    <a:pt x="9" y="4"/>
                  </a:lnTo>
                  <a:lnTo>
                    <a:pt x="11" y="19"/>
                  </a:lnTo>
                  <a:lnTo>
                    <a:pt x="11" y="50"/>
                  </a:lnTo>
                  <a:lnTo>
                    <a:pt x="13" y="48"/>
                  </a:lnTo>
                  <a:lnTo>
                    <a:pt x="13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7" name="Freeform 165"/>
            <p:cNvSpPr>
              <a:spLocks/>
            </p:cNvSpPr>
            <p:nvPr/>
          </p:nvSpPr>
          <p:spPr bwMode="auto">
            <a:xfrm>
              <a:off x="1073" y="2702"/>
              <a:ext cx="12" cy="65"/>
            </a:xfrm>
            <a:custGeom>
              <a:avLst/>
              <a:gdLst>
                <a:gd name="T0" fmla="*/ 0 w 12"/>
                <a:gd name="T1" fmla="*/ 7 h 65"/>
                <a:gd name="T2" fmla="*/ 0 w 12"/>
                <a:gd name="T3" fmla="*/ 3 h 65"/>
                <a:gd name="T4" fmla="*/ 0 w 12"/>
                <a:gd name="T5" fmla="*/ 52 h 65"/>
                <a:gd name="T6" fmla="*/ 1 w 12"/>
                <a:gd name="T7" fmla="*/ 65 h 65"/>
                <a:gd name="T8" fmla="*/ 1 w 12"/>
                <a:gd name="T9" fmla="*/ 5 h 65"/>
                <a:gd name="T10" fmla="*/ 3 w 12"/>
                <a:gd name="T11" fmla="*/ 7 h 65"/>
                <a:gd name="T12" fmla="*/ 3 w 12"/>
                <a:gd name="T13" fmla="*/ 55 h 65"/>
                <a:gd name="T14" fmla="*/ 5 w 12"/>
                <a:gd name="T15" fmla="*/ 52 h 65"/>
                <a:gd name="T16" fmla="*/ 5 w 12"/>
                <a:gd name="T17" fmla="*/ 0 h 65"/>
                <a:gd name="T18" fmla="*/ 7 w 12"/>
                <a:gd name="T19" fmla="*/ 9 h 65"/>
                <a:gd name="T20" fmla="*/ 7 w 12"/>
                <a:gd name="T21" fmla="*/ 50 h 65"/>
                <a:gd name="T22" fmla="*/ 9 w 12"/>
                <a:gd name="T23" fmla="*/ 59 h 65"/>
                <a:gd name="T24" fmla="*/ 9 w 12"/>
                <a:gd name="T25" fmla="*/ 7 h 65"/>
                <a:gd name="T26" fmla="*/ 10 w 12"/>
                <a:gd name="T27" fmla="*/ 11 h 65"/>
                <a:gd name="T28" fmla="*/ 10 w 12"/>
                <a:gd name="T29" fmla="*/ 57 h 65"/>
                <a:gd name="T30" fmla="*/ 12 w 12"/>
                <a:gd name="T31" fmla="*/ 52 h 65"/>
                <a:gd name="T32" fmla="*/ 12 w 12"/>
                <a:gd name="T33" fmla="*/ 19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5"/>
                <a:gd name="T53" fmla="*/ 12 w 12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5">
                  <a:moveTo>
                    <a:pt x="0" y="7"/>
                  </a:moveTo>
                  <a:lnTo>
                    <a:pt x="0" y="3"/>
                  </a:lnTo>
                  <a:lnTo>
                    <a:pt x="0" y="52"/>
                  </a:lnTo>
                  <a:lnTo>
                    <a:pt x="1" y="65"/>
                  </a:lnTo>
                  <a:lnTo>
                    <a:pt x="1" y="5"/>
                  </a:lnTo>
                  <a:lnTo>
                    <a:pt x="3" y="7"/>
                  </a:lnTo>
                  <a:lnTo>
                    <a:pt x="3" y="55"/>
                  </a:lnTo>
                  <a:lnTo>
                    <a:pt x="5" y="52"/>
                  </a:lnTo>
                  <a:lnTo>
                    <a:pt x="5" y="0"/>
                  </a:lnTo>
                  <a:lnTo>
                    <a:pt x="7" y="9"/>
                  </a:lnTo>
                  <a:lnTo>
                    <a:pt x="7" y="50"/>
                  </a:lnTo>
                  <a:lnTo>
                    <a:pt x="9" y="59"/>
                  </a:lnTo>
                  <a:lnTo>
                    <a:pt x="9" y="7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12" y="52"/>
                  </a:lnTo>
                  <a:lnTo>
                    <a:pt x="12" y="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8" name="Freeform 166"/>
            <p:cNvSpPr>
              <a:spLocks/>
            </p:cNvSpPr>
            <p:nvPr/>
          </p:nvSpPr>
          <p:spPr bwMode="auto">
            <a:xfrm>
              <a:off x="1085" y="2698"/>
              <a:ext cx="15" cy="67"/>
            </a:xfrm>
            <a:custGeom>
              <a:avLst/>
              <a:gdLst>
                <a:gd name="T0" fmla="*/ 0 w 15"/>
                <a:gd name="T1" fmla="*/ 23 h 67"/>
                <a:gd name="T2" fmla="*/ 2 w 15"/>
                <a:gd name="T3" fmla="*/ 0 h 67"/>
                <a:gd name="T4" fmla="*/ 2 w 15"/>
                <a:gd name="T5" fmla="*/ 67 h 67"/>
                <a:gd name="T6" fmla="*/ 4 w 15"/>
                <a:gd name="T7" fmla="*/ 61 h 67"/>
                <a:gd name="T8" fmla="*/ 4 w 15"/>
                <a:gd name="T9" fmla="*/ 11 h 67"/>
                <a:gd name="T10" fmla="*/ 6 w 15"/>
                <a:gd name="T11" fmla="*/ 17 h 67"/>
                <a:gd name="T12" fmla="*/ 6 w 15"/>
                <a:gd name="T13" fmla="*/ 67 h 67"/>
                <a:gd name="T14" fmla="*/ 7 w 15"/>
                <a:gd name="T15" fmla="*/ 61 h 67"/>
                <a:gd name="T16" fmla="*/ 7 w 15"/>
                <a:gd name="T17" fmla="*/ 7 h 67"/>
                <a:gd name="T18" fmla="*/ 9 w 15"/>
                <a:gd name="T19" fmla="*/ 17 h 67"/>
                <a:gd name="T20" fmla="*/ 9 w 15"/>
                <a:gd name="T21" fmla="*/ 54 h 67"/>
                <a:gd name="T22" fmla="*/ 11 w 15"/>
                <a:gd name="T23" fmla="*/ 61 h 67"/>
                <a:gd name="T24" fmla="*/ 11 w 15"/>
                <a:gd name="T25" fmla="*/ 4 h 67"/>
                <a:gd name="T26" fmla="*/ 13 w 15"/>
                <a:gd name="T27" fmla="*/ 17 h 67"/>
                <a:gd name="T28" fmla="*/ 13 w 15"/>
                <a:gd name="T29" fmla="*/ 61 h 67"/>
                <a:gd name="T30" fmla="*/ 15 w 15"/>
                <a:gd name="T31" fmla="*/ 50 h 67"/>
                <a:gd name="T32" fmla="*/ 15 w 15"/>
                <a:gd name="T33" fmla="*/ 15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67"/>
                <a:gd name="T53" fmla="*/ 15 w 15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67">
                  <a:moveTo>
                    <a:pt x="0" y="23"/>
                  </a:moveTo>
                  <a:lnTo>
                    <a:pt x="2" y="0"/>
                  </a:lnTo>
                  <a:lnTo>
                    <a:pt x="2" y="67"/>
                  </a:lnTo>
                  <a:lnTo>
                    <a:pt x="4" y="61"/>
                  </a:lnTo>
                  <a:lnTo>
                    <a:pt x="4" y="11"/>
                  </a:lnTo>
                  <a:lnTo>
                    <a:pt x="6" y="17"/>
                  </a:lnTo>
                  <a:lnTo>
                    <a:pt x="6" y="67"/>
                  </a:lnTo>
                  <a:lnTo>
                    <a:pt x="7" y="61"/>
                  </a:lnTo>
                  <a:lnTo>
                    <a:pt x="7" y="7"/>
                  </a:lnTo>
                  <a:lnTo>
                    <a:pt x="9" y="17"/>
                  </a:lnTo>
                  <a:lnTo>
                    <a:pt x="9" y="54"/>
                  </a:lnTo>
                  <a:lnTo>
                    <a:pt x="11" y="61"/>
                  </a:lnTo>
                  <a:lnTo>
                    <a:pt x="11" y="4"/>
                  </a:lnTo>
                  <a:lnTo>
                    <a:pt x="13" y="17"/>
                  </a:lnTo>
                  <a:lnTo>
                    <a:pt x="13" y="61"/>
                  </a:lnTo>
                  <a:lnTo>
                    <a:pt x="15" y="50"/>
                  </a:lnTo>
                  <a:lnTo>
                    <a:pt x="15" y="1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19" name="Freeform 167"/>
            <p:cNvSpPr>
              <a:spLocks/>
            </p:cNvSpPr>
            <p:nvPr/>
          </p:nvSpPr>
          <p:spPr bwMode="auto">
            <a:xfrm>
              <a:off x="1100" y="2702"/>
              <a:ext cx="12" cy="71"/>
            </a:xfrm>
            <a:custGeom>
              <a:avLst/>
              <a:gdLst>
                <a:gd name="T0" fmla="*/ 0 w 12"/>
                <a:gd name="T1" fmla="*/ 11 h 71"/>
                <a:gd name="T2" fmla="*/ 0 w 12"/>
                <a:gd name="T3" fmla="*/ 9 h 71"/>
                <a:gd name="T4" fmla="*/ 0 w 12"/>
                <a:gd name="T5" fmla="*/ 50 h 71"/>
                <a:gd name="T6" fmla="*/ 1 w 12"/>
                <a:gd name="T7" fmla="*/ 71 h 71"/>
                <a:gd name="T8" fmla="*/ 1 w 12"/>
                <a:gd name="T9" fmla="*/ 3 h 71"/>
                <a:gd name="T10" fmla="*/ 3 w 12"/>
                <a:gd name="T11" fmla="*/ 11 h 71"/>
                <a:gd name="T12" fmla="*/ 3 w 12"/>
                <a:gd name="T13" fmla="*/ 55 h 71"/>
                <a:gd name="T14" fmla="*/ 5 w 12"/>
                <a:gd name="T15" fmla="*/ 57 h 71"/>
                <a:gd name="T16" fmla="*/ 5 w 12"/>
                <a:gd name="T17" fmla="*/ 7 h 71"/>
                <a:gd name="T18" fmla="*/ 7 w 12"/>
                <a:gd name="T19" fmla="*/ 17 h 71"/>
                <a:gd name="T20" fmla="*/ 7 w 12"/>
                <a:gd name="T21" fmla="*/ 50 h 71"/>
                <a:gd name="T22" fmla="*/ 9 w 12"/>
                <a:gd name="T23" fmla="*/ 63 h 71"/>
                <a:gd name="T24" fmla="*/ 9 w 12"/>
                <a:gd name="T25" fmla="*/ 0 h 71"/>
                <a:gd name="T26" fmla="*/ 10 w 12"/>
                <a:gd name="T27" fmla="*/ 11 h 71"/>
                <a:gd name="T28" fmla="*/ 10 w 12"/>
                <a:gd name="T29" fmla="*/ 59 h 71"/>
                <a:gd name="T30" fmla="*/ 12 w 12"/>
                <a:gd name="T31" fmla="*/ 52 h 71"/>
                <a:gd name="T32" fmla="*/ 12 w 12"/>
                <a:gd name="T33" fmla="*/ 13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1"/>
                <a:gd name="T53" fmla="*/ 12 w 12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1">
                  <a:moveTo>
                    <a:pt x="0" y="11"/>
                  </a:moveTo>
                  <a:lnTo>
                    <a:pt x="0" y="9"/>
                  </a:lnTo>
                  <a:lnTo>
                    <a:pt x="0" y="50"/>
                  </a:lnTo>
                  <a:lnTo>
                    <a:pt x="1" y="71"/>
                  </a:lnTo>
                  <a:lnTo>
                    <a:pt x="1" y="3"/>
                  </a:lnTo>
                  <a:lnTo>
                    <a:pt x="3" y="11"/>
                  </a:lnTo>
                  <a:lnTo>
                    <a:pt x="3" y="55"/>
                  </a:lnTo>
                  <a:lnTo>
                    <a:pt x="5" y="57"/>
                  </a:lnTo>
                  <a:lnTo>
                    <a:pt x="5" y="7"/>
                  </a:lnTo>
                  <a:lnTo>
                    <a:pt x="7" y="17"/>
                  </a:lnTo>
                  <a:lnTo>
                    <a:pt x="7" y="50"/>
                  </a:lnTo>
                  <a:lnTo>
                    <a:pt x="9" y="63"/>
                  </a:lnTo>
                  <a:lnTo>
                    <a:pt x="9" y="0"/>
                  </a:lnTo>
                  <a:lnTo>
                    <a:pt x="10" y="11"/>
                  </a:lnTo>
                  <a:lnTo>
                    <a:pt x="10" y="59"/>
                  </a:lnTo>
                  <a:lnTo>
                    <a:pt x="12" y="52"/>
                  </a:lnTo>
                  <a:lnTo>
                    <a:pt x="12" y="1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0" name="Freeform 168"/>
            <p:cNvSpPr>
              <a:spLocks/>
            </p:cNvSpPr>
            <p:nvPr/>
          </p:nvSpPr>
          <p:spPr bwMode="auto">
            <a:xfrm>
              <a:off x="1112" y="2490"/>
              <a:ext cx="13" cy="329"/>
            </a:xfrm>
            <a:custGeom>
              <a:avLst/>
              <a:gdLst>
                <a:gd name="T0" fmla="*/ 0 w 13"/>
                <a:gd name="T1" fmla="*/ 225 h 329"/>
                <a:gd name="T2" fmla="*/ 0 w 13"/>
                <a:gd name="T3" fmla="*/ 223 h 329"/>
                <a:gd name="T4" fmla="*/ 0 w 13"/>
                <a:gd name="T5" fmla="*/ 269 h 329"/>
                <a:gd name="T6" fmla="*/ 2 w 13"/>
                <a:gd name="T7" fmla="*/ 273 h 329"/>
                <a:gd name="T8" fmla="*/ 2 w 13"/>
                <a:gd name="T9" fmla="*/ 215 h 329"/>
                <a:gd name="T10" fmla="*/ 4 w 13"/>
                <a:gd name="T11" fmla="*/ 221 h 329"/>
                <a:gd name="T12" fmla="*/ 4 w 13"/>
                <a:gd name="T13" fmla="*/ 258 h 329"/>
                <a:gd name="T14" fmla="*/ 6 w 13"/>
                <a:gd name="T15" fmla="*/ 329 h 329"/>
                <a:gd name="T16" fmla="*/ 6 w 13"/>
                <a:gd name="T17" fmla="*/ 0 h 329"/>
                <a:gd name="T18" fmla="*/ 8 w 13"/>
                <a:gd name="T19" fmla="*/ 217 h 329"/>
                <a:gd name="T20" fmla="*/ 8 w 13"/>
                <a:gd name="T21" fmla="*/ 258 h 329"/>
                <a:gd name="T22" fmla="*/ 9 w 13"/>
                <a:gd name="T23" fmla="*/ 310 h 329"/>
                <a:gd name="T24" fmla="*/ 9 w 13"/>
                <a:gd name="T25" fmla="*/ 0 h 329"/>
                <a:gd name="T26" fmla="*/ 11 w 13"/>
                <a:gd name="T27" fmla="*/ 206 h 329"/>
                <a:gd name="T28" fmla="*/ 11 w 13"/>
                <a:gd name="T29" fmla="*/ 316 h 329"/>
                <a:gd name="T30" fmla="*/ 13 w 13"/>
                <a:gd name="T31" fmla="*/ 244 h 329"/>
                <a:gd name="T32" fmla="*/ 13 w 13"/>
                <a:gd name="T33" fmla="*/ 210 h 3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9"/>
                <a:gd name="T53" fmla="*/ 13 w 13"/>
                <a:gd name="T54" fmla="*/ 329 h 3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9">
                  <a:moveTo>
                    <a:pt x="0" y="225"/>
                  </a:moveTo>
                  <a:lnTo>
                    <a:pt x="0" y="223"/>
                  </a:lnTo>
                  <a:lnTo>
                    <a:pt x="0" y="269"/>
                  </a:lnTo>
                  <a:lnTo>
                    <a:pt x="2" y="273"/>
                  </a:lnTo>
                  <a:lnTo>
                    <a:pt x="2" y="215"/>
                  </a:lnTo>
                  <a:lnTo>
                    <a:pt x="4" y="221"/>
                  </a:lnTo>
                  <a:lnTo>
                    <a:pt x="4" y="258"/>
                  </a:lnTo>
                  <a:lnTo>
                    <a:pt x="6" y="329"/>
                  </a:lnTo>
                  <a:lnTo>
                    <a:pt x="6" y="0"/>
                  </a:lnTo>
                  <a:lnTo>
                    <a:pt x="8" y="217"/>
                  </a:lnTo>
                  <a:lnTo>
                    <a:pt x="8" y="258"/>
                  </a:lnTo>
                  <a:lnTo>
                    <a:pt x="9" y="310"/>
                  </a:lnTo>
                  <a:lnTo>
                    <a:pt x="9" y="0"/>
                  </a:lnTo>
                  <a:lnTo>
                    <a:pt x="11" y="206"/>
                  </a:lnTo>
                  <a:lnTo>
                    <a:pt x="11" y="316"/>
                  </a:lnTo>
                  <a:lnTo>
                    <a:pt x="13" y="244"/>
                  </a:lnTo>
                  <a:lnTo>
                    <a:pt x="13" y="2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1" name="Freeform 169"/>
            <p:cNvSpPr>
              <a:spLocks/>
            </p:cNvSpPr>
            <p:nvPr/>
          </p:nvSpPr>
          <p:spPr bwMode="auto">
            <a:xfrm>
              <a:off x="1125" y="2490"/>
              <a:ext cx="13" cy="292"/>
            </a:xfrm>
            <a:custGeom>
              <a:avLst/>
              <a:gdLst>
                <a:gd name="T0" fmla="*/ 0 w 13"/>
                <a:gd name="T1" fmla="*/ 210 h 292"/>
                <a:gd name="T2" fmla="*/ 0 w 13"/>
                <a:gd name="T3" fmla="*/ 206 h 292"/>
                <a:gd name="T4" fmla="*/ 0 w 13"/>
                <a:gd name="T5" fmla="*/ 244 h 292"/>
                <a:gd name="T6" fmla="*/ 2 w 13"/>
                <a:gd name="T7" fmla="*/ 269 h 292"/>
                <a:gd name="T8" fmla="*/ 2 w 13"/>
                <a:gd name="T9" fmla="*/ 0 h 292"/>
                <a:gd name="T10" fmla="*/ 4 w 13"/>
                <a:gd name="T11" fmla="*/ 198 h 292"/>
                <a:gd name="T12" fmla="*/ 4 w 13"/>
                <a:gd name="T13" fmla="*/ 292 h 292"/>
                <a:gd name="T14" fmla="*/ 5 w 13"/>
                <a:gd name="T15" fmla="*/ 246 h 292"/>
                <a:gd name="T16" fmla="*/ 5 w 13"/>
                <a:gd name="T17" fmla="*/ 185 h 292"/>
                <a:gd name="T18" fmla="*/ 7 w 13"/>
                <a:gd name="T19" fmla="*/ 198 h 292"/>
                <a:gd name="T20" fmla="*/ 7 w 13"/>
                <a:gd name="T21" fmla="*/ 246 h 292"/>
                <a:gd name="T22" fmla="*/ 9 w 13"/>
                <a:gd name="T23" fmla="*/ 248 h 292"/>
                <a:gd name="T24" fmla="*/ 9 w 13"/>
                <a:gd name="T25" fmla="*/ 206 h 292"/>
                <a:gd name="T26" fmla="*/ 11 w 13"/>
                <a:gd name="T27" fmla="*/ 202 h 292"/>
                <a:gd name="T28" fmla="*/ 11 w 13"/>
                <a:gd name="T29" fmla="*/ 246 h 292"/>
                <a:gd name="T30" fmla="*/ 13 w 13"/>
                <a:gd name="T31" fmla="*/ 246 h 292"/>
                <a:gd name="T32" fmla="*/ 13 w 13"/>
                <a:gd name="T33" fmla="*/ 204 h 2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292"/>
                <a:gd name="T53" fmla="*/ 13 w 13"/>
                <a:gd name="T54" fmla="*/ 292 h 2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292">
                  <a:moveTo>
                    <a:pt x="0" y="210"/>
                  </a:moveTo>
                  <a:lnTo>
                    <a:pt x="0" y="206"/>
                  </a:lnTo>
                  <a:lnTo>
                    <a:pt x="0" y="244"/>
                  </a:lnTo>
                  <a:lnTo>
                    <a:pt x="2" y="269"/>
                  </a:lnTo>
                  <a:lnTo>
                    <a:pt x="2" y="0"/>
                  </a:lnTo>
                  <a:lnTo>
                    <a:pt x="4" y="198"/>
                  </a:lnTo>
                  <a:lnTo>
                    <a:pt x="4" y="292"/>
                  </a:lnTo>
                  <a:lnTo>
                    <a:pt x="5" y="246"/>
                  </a:lnTo>
                  <a:lnTo>
                    <a:pt x="5" y="185"/>
                  </a:lnTo>
                  <a:lnTo>
                    <a:pt x="7" y="198"/>
                  </a:lnTo>
                  <a:lnTo>
                    <a:pt x="7" y="246"/>
                  </a:lnTo>
                  <a:lnTo>
                    <a:pt x="9" y="248"/>
                  </a:lnTo>
                  <a:lnTo>
                    <a:pt x="9" y="206"/>
                  </a:lnTo>
                  <a:lnTo>
                    <a:pt x="11" y="202"/>
                  </a:lnTo>
                  <a:lnTo>
                    <a:pt x="11" y="246"/>
                  </a:lnTo>
                  <a:lnTo>
                    <a:pt x="13" y="246"/>
                  </a:lnTo>
                  <a:lnTo>
                    <a:pt x="13" y="20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2" name="Freeform 170"/>
            <p:cNvSpPr>
              <a:spLocks/>
            </p:cNvSpPr>
            <p:nvPr/>
          </p:nvSpPr>
          <p:spPr bwMode="auto">
            <a:xfrm>
              <a:off x="1138" y="2684"/>
              <a:ext cx="12" cy="58"/>
            </a:xfrm>
            <a:custGeom>
              <a:avLst/>
              <a:gdLst>
                <a:gd name="T0" fmla="*/ 0 w 12"/>
                <a:gd name="T1" fmla="*/ 10 h 58"/>
                <a:gd name="T2" fmla="*/ 0 w 12"/>
                <a:gd name="T3" fmla="*/ 12 h 58"/>
                <a:gd name="T4" fmla="*/ 0 w 12"/>
                <a:gd name="T5" fmla="*/ 43 h 58"/>
                <a:gd name="T6" fmla="*/ 1 w 12"/>
                <a:gd name="T7" fmla="*/ 58 h 58"/>
                <a:gd name="T8" fmla="*/ 1 w 12"/>
                <a:gd name="T9" fmla="*/ 10 h 58"/>
                <a:gd name="T10" fmla="*/ 3 w 12"/>
                <a:gd name="T11" fmla="*/ 0 h 58"/>
                <a:gd name="T12" fmla="*/ 3 w 12"/>
                <a:gd name="T13" fmla="*/ 50 h 58"/>
                <a:gd name="T14" fmla="*/ 5 w 12"/>
                <a:gd name="T15" fmla="*/ 50 h 58"/>
                <a:gd name="T16" fmla="*/ 5 w 12"/>
                <a:gd name="T17" fmla="*/ 16 h 58"/>
                <a:gd name="T18" fmla="*/ 7 w 12"/>
                <a:gd name="T19" fmla="*/ 10 h 58"/>
                <a:gd name="T20" fmla="*/ 7 w 12"/>
                <a:gd name="T21" fmla="*/ 58 h 58"/>
                <a:gd name="T22" fmla="*/ 9 w 12"/>
                <a:gd name="T23" fmla="*/ 52 h 58"/>
                <a:gd name="T24" fmla="*/ 9 w 12"/>
                <a:gd name="T25" fmla="*/ 4 h 58"/>
                <a:gd name="T26" fmla="*/ 10 w 12"/>
                <a:gd name="T27" fmla="*/ 2 h 58"/>
                <a:gd name="T28" fmla="*/ 10 w 12"/>
                <a:gd name="T29" fmla="*/ 58 h 58"/>
                <a:gd name="T30" fmla="*/ 12 w 12"/>
                <a:gd name="T31" fmla="*/ 45 h 58"/>
                <a:gd name="T32" fmla="*/ 12 w 12"/>
                <a:gd name="T33" fmla="*/ 14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58"/>
                <a:gd name="T53" fmla="*/ 12 w 12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58">
                  <a:moveTo>
                    <a:pt x="0" y="10"/>
                  </a:moveTo>
                  <a:lnTo>
                    <a:pt x="0" y="12"/>
                  </a:lnTo>
                  <a:lnTo>
                    <a:pt x="0" y="43"/>
                  </a:lnTo>
                  <a:lnTo>
                    <a:pt x="1" y="58"/>
                  </a:lnTo>
                  <a:lnTo>
                    <a:pt x="1" y="10"/>
                  </a:lnTo>
                  <a:lnTo>
                    <a:pt x="3" y="0"/>
                  </a:lnTo>
                  <a:lnTo>
                    <a:pt x="3" y="50"/>
                  </a:lnTo>
                  <a:lnTo>
                    <a:pt x="5" y="50"/>
                  </a:lnTo>
                  <a:lnTo>
                    <a:pt x="5" y="16"/>
                  </a:lnTo>
                  <a:lnTo>
                    <a:pt x="7" y="10"/>
                  </a:lnTo>
                  <a:lnTo>
                    <a:pt x="7" y="58"/>
                  </a:lnTo>
                  <a:lnTo>
                    <a:pt x="9" y="52"/>
                  </a:lnTo>
                  <a:lnTo>
                    <a:pt x="9" y="4"/>
                  </a:lnTo>
                  <a:lnTo>
                    <a:pt x="10" y="2"/>
                  </a:lnTo>
                  <a:lnTo>
                    <a:pt x="10" y="58"/>
                  </a:lnTo>
                  <a:lnTo>
                    <a:pt x="12" y="45"/>
                  </a:lnTo>
                  <a:lnTo>
                    <a:pt x="12" y="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3" name="Freeform 171"/>
            <p:cNvSpPr>
              <a:spLocks/>
            </p:cNvSpPr>
            <p:nvPr/>
          </p:nvSpPr>
          <p:spPr bwMode="auto">
            <a:xfrm>
              <a:off x="1150" y="2671"/>
              <a:ext cx="13" cy="67"/>
            </a:xfrm>
            <a:custGeom>
              <a:avLst/>
              <a:gdLst>
                <a:gd name="T0" fmla="*/ 0 w 13"/>
                <a:gd name="T1" fmla="*/ 27 h 67"/>
                <a:gd name="T2" fmla="*/ 0 w 13"/>
                <a:gd name="T3" fmla="*/ 15 h 67"/>
                <a:gd name="T4" fmla="*/ 0 w 13"/>
                <a:gd name="T5" fmla="*/ 63 h 67"/>
                <a:gd name="T6" fmla="*/ 2 w 13"/>
                <a:gd name="T7" fmla="*/ 65 h 67"/>
                <a:gd name="T8" fmla="*/ 2 w 13"/>
                <a:gd name="T9" fmla="*/ 21 h 67"/>
                <a:gd name="T10" fmla="*/ 4 w 13"/>
                <a:gd name="T11" fmla="*/ 15 h 67"/>
                <a:gd name="T12" fmla="*/ 4 w 13"/>
                <a:gd name="T13" fmla="*/ 65 h 67"/>
                <a:gd name="T14" fmla="*/ 6 w 13"/>
                <a:gd name="T15" fmla="*/ 63 h 67"/>
                <a:gd name="T16" fmla="*/ 6 w 13"/>
                <a:gd name="T17" fmla="*/ 15 h 67"/>
                <a:gd name="T18" fmla="*/ 7 w 13"/>
                <a:gd name="T19" fmla="*/ 11 h 67"/>
                <a:gd name="T20" fmla="*/ 7 w 13"/>
                <a:gd name="T21" fmla="*/ 67 h 67"/>
                <a:gd name="T22" fmla="*/ 9 w 13"/>
                <a:gd name="T23" fmla="*/ 56 h 67"/>
                <a:gd name="T24" fmla="*/ 9 w 13"/>
                <a:gd name="T25" fmla="*/ 23 h 67"/>
                <a:gd name="T26" fmla="*/ 11 w 13"/>
                <a:gd name="T27" fmla="*/ 0 h 67"/>
                <a:gd name="T28" fmla="*/ 11 w 13"/>
                <a:gd name="T29" fmla="*/ 58 h 67"/>
                <a:gd name="T30" fmla="*/ 13 w 13"/>
                <a:gd name="T31" fmla="*/ 42 h 67"/>
                <a:gd name="T32" fmla="*/ 13 w 13"/>
                <a:gd name="T33" fmla="*/ 1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7"/>
                <a:gd name="T53" fmla="*/ 13 w 13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7">
                  <a:moveTo>
                    <a:pt x="0" y="27"/>
                  </a:moveTo>
                  <a:lnTo>
                    <a:pt x="0" y="15"/>
                  </a:lnTo>
                  <a:lnTo>
                    <a:pt x="0" y="63"/>
                  </a:lnTo>
                  <a:lnTo>
                    <a:pt x="2" y="65"/>
                  </a:lnTo>
                  <a:lnTo>
                    <a:pt x="2" y="21"/>
                  </a:lnTo>
                  <a:lnTo>
                    <a:pt x="4" y="15"/>
                  </a:lnTo>
                  <a:lnTo>
                    <a:pt x="4" y="65"/>
                  </a:lnTo>
                  <a:lnTo>
                    <a:pt x="6" y="63"/>
                  </a:lnTo>
                  <a:lnTo>
                    <a:pt x="6" y="15"/>
                  </a:lnTo>
                  <a:lnTo>
                    <a:pt x="7" y="11"/>
                  </a:lnTo>
                  <a:lnTo>
                    <a:pt x="7" y="67"/>
                  </a:lnTo>
                  <a:lnTo>
                    <a:pt x="9" y="56"/>
                  </a:lnTo>
                  <a:lnTo>
                    <a:pt x="9" y="23"/>
                  </a:lnTo>
                  <a:lnTo>
                    <a:pt x="11" y="0"/>
                  </a:lnTo>
                  <a:lnTo>
                    <a:pt x="11" y="58"/>
                  </a:lnTo>
                  <a:lnTo>
                    <a:pt x="13" y="42"/>
                  </a:lnTo>
                  <a:lnTo>
                    <a:pt x="13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4" name="Freeform 172"/>
            <p:cNvSpPr>
              <a:spLocks/>
            </p:cNvSpPr>
            <p:nvPr/>
          </p:nvSpPr>
          <p:spPr bwMode="auto">
            <a:xfrm>
              <a:off x="1163" y="2667"/>
              <a:ext cx="14" cy="62"/>
            </a:xfrm>
            <a:custGeom>
              <a:avLst/>
              <a:gdLst>
                <a:gd name="T0" fmla="*/ 0 w 14"/>
                <a:gd name="T1" fmla="*/ 21 h 62"/>
                <a:gd name="T2" fmla="*/ 2 w 14"/>
                <a:gd name="T3" fmla="*/ 10 h 62"/>
                <a:gd name="T4" fmla="*/ 2 w 14"/>
                <a:gd name="T5" fmla="*/ 62 h 62"/>
                <a:gd name="T6" fmla="*/ 4 w 14"/>
                <a:gd name="T7" fmla="*/ 58 h 62"/>
                <a:gd name="T8" fmla="*/ 4 w 14"/>
                <a:gd name="T9" fmla="*/ 13 h 62"/>
                <a:gd name="T10" fmla="*/ 5 w 14"/>
                <a:gd name="T11" fmla="*/ 0 h 62"/>
                <a:gd name="T12" fmla="*/ 5 w 14"/>
                <a:gd name="T13" fmla="*/ 52 h 62"/>
                <a:gd name="T14" fmla="*/ 7 w 14"/>
                <a:gd name="T15" fmla="*/ 48 h 62"/>
                <a:gd name="T16" fmla="*/ 7 w 14"/>
                <a:gd name="T17" fmla="*/ 2 h 62"/>
                <a:gd name="T18" fmla="*/ 9 w 14"/>
                <a:gd name="T19" fmla="*/ 2 h 62"/>
                <a:gd name="T20" fmla="*/ 9 w 14"/>
                <a:gd name="T21" fmla="*/ 62 h 62"/>
                <a:gd name="T22" fmla="*/ 11 w 14"/>
                <a:gd name="T23" fmla="*/ 62 h 62"/>
                <a:gd name="T24" fmla="*/ 11 w 14"/>
                <a:gd name="T25" fmla="*/ 6 h 62"/>
                <a:gd name="T26" fmla="*/ 13 w 14"/>
                <a:gd name="T27" fmla="*/ 4 h 62"/>
                <a:gd name="T28" fmla="*/ 13 w 14"/>
                <a:gd name="T29" fmla="*/ 56 h 62"/>
                <a:gd name="T30" fmla="*/ 14 w 14"/>
                <a:gd name="T31" fmla="*/ 54 h 62"/>
                <a:gd name="T32" fmla="*/ 14 w 14"/>
                <a:gd name="T33" fmla="*/ 31 h 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2"/>
                <a:gd name="T53" fmla="*/ 14 w 14"/>
                <a:gd name="T54" fmla="*/ 62 h 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2">
                  <a:moveTo>
                    <a:pt x="0" y="21"/>
                  </a:moveTo>
                  <a:lnTo>
                    <a:pt x="2" y="10"/>
                  </a:lnTo>
                  <a:lnTo>
                    <a:pt x="2" y="62"/>
                  </a:lnTo>
                  <a:lnTo>
                    <a:pt x="4" y="58"/>
                  </a:lnTo>
                  <a:lnTo>
                    <a:pt x="4" y="13"/>
                  </a:lnTo>
                  <a:lnTo>
                    <a:pt x="5" y="0"/>
                  </a:lnTo>
                  <a:lnTo>
                    <a:pt x="5" y="52"/>
                  </a:lnTo>
                  <a:lnTo>
                    <a:pt x="7" y="48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62"/>
                  </a:lnTo>
                  <a:lnTo>
                    <a:pt x="11" y="62"/>
                  </a:lnTo>
                  <a:lnTo>
                    <a:pt x="11" y="6"/>
                  </a:lnTo>
                  <a:lnTo>
                    <a:pt x="13" y="4"/>
                  </a:lnTo>
                  <a:lnTo>
                    <a:pt x="13" y="56"/>
                  </a:lnTo>
                  <a:lnTo>
                    <a:pt x="14" y="54"/>
                  </a:lnTo>
                  <a:lnTo>
                    <a:pt x="14" y="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5" name="Freeform 173"/>
            <p:cNvSpPr>
              <a:spLocks/>
            </p:cNvSpPr>
            <p:nvPr/>
          </p:nvSpPr>
          <p:spPr bwMode="auto">
            <a:xfrm>
              <a:off x="1177" y="2680"/>
              <a:ext cx="13" cy="60"/>
            </a:xfrm>
            <a:custGeom>
              <a:avLst/>
              <a:gdLst>
                <a:gd name="T0" fmla="*/ 0 w 13"/>
                <a:gd name="T1" fmla="*/ 18 h 60"/>
                <a:gd name="T2" fmla="*/ 0 w 13"/>
                <a:gd name="T3" fmla="*/ 2 h 60"/>
                <a:gd name="T4" fmla="*/ 0 w 13"/>
                <a:gd name="T5" fmla="*/ 54 h 60"/>
                <a:gd name="T6" fmla="*/ 2 w 13"/>
                <a:gd name="T7" fmla="*/ 43 h 60"/>
                <a:gd name="T8" fmla="*/ 2 w 13"/>
                <a:gd name="T9" fmla="*/ 14 h 60"/>
                <a:gd name="T10" fmla="*/ 4 w 13"/>
                <a:gd name="T11" fmla="*/ 0 h 60"/>
                <a:gd name="T12" fmla="*/ 4 w 13"/>
                <a:gd name="T13" fmla="*/ 56 h 60"/>
                <a:gd name="T14" fmla="*/ 6 w 13"/>
                <a:gd name="T15" fmla="*/ 52 h 60"/>
                <a:gd name="T16" fmla="*/ 6 w 13"/>
                <a:gd name="T17" fmla="*/ 8 h 60"/>
                <a:gd name="T18" fmla="*/ 8 w 13"/>
                <a:gd name="T19" fmla="*/ 6 h 60"/>
                <a:gd name="T20" fmla="*/ 8 w 13"/>
                <a:gd name="T21" fmla="*/ 56 h 60"/>
                <a:gd name="T22" fmla="*/ 9 w 13"/>
                <a:gd name="T23" fmla="*/ 56 h 60"/>
                <a:gd name="T24" fmla="*/ 9 w 13"/>
                <a:gd name="T25" fmla="*/ 16 h 60"/>
                <a:gd name="T26" fmla="*/ 11 w 13"/>
                <a:gd name="T27" fmla="*/ 8 h 60"/>
                <a:gd name="T28" fmla="*/ 11 w 13"/>
                <a:gd name="T29" fmla="*/ 60 h 60"/>
                <a:gd name="T30" fmla="*/ 13 w 13"/>
                <a:gd name="T31" fmla="*/ 52 h 60"/>
                <a:gd name="T32" fmla="*/ 13 w 13"/>
                <a:gd name="T33" fmla="*/ 31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0"/>
                <a:gd name="T53" fmla="*/ 13 w 13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0">
                  <a:moveTo>
                    <a:pt x="0" y="18"/>
                  </a:moveTo>
                  <a:lnTo>
                    <a:pt x="0" y="2"/>
                  </a:lnTo>
                  <a:lnTo>
                    <a:pt x="0" y="54"/>
                  </a:lnTo>
                  <a:lnTo>
                    <a:pt x="2" y="43"/>
                  </a:lnTo>
                  <a:lnTo>
                    <a:pt x="2" y="14"/>
                  </a:lnTo>
                  <a:lnTo>
                    <a:pt x="4" y="0"/>
                  </a:lnTo>
                  <a:lnTo>
                    <a:pt x="4" y="56"/>
                  </a:lnTo>
                  <a:lnTo>
                    <a:pt x="6" y="52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56"/>
                  </a:lnTo>
                  <a:lnTo>
                    <a:pt x="9" y="56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1" y="60"/>
                  </a:lnTo>
                  <a:lnTo>
                    <a:pt x="13" y="52"/>
                  </a:lnTo>
                  <a:lnTo>
                    <a:pt x="13" y="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6" name="Freeform 174"/>
            <p:cNvSpPr>
              <a:spLocks/>
            </p:cNvSpPr>
            <p:nvPr/>
          </p:nvSpPr>
          <p:spPr bwMode="auto">
            <a:xfrm>
              <a:off x="1190" y="2688"/>
              <a:ext cx="13" cy="66"/>
            </a:xfrm>
            <a:custGeom>
              <a:avLst/>
              <a:gdLst>
                <a:gd name="T0" fmla="*/ 0 w 13"/>
                <a:gd name="T1" fmla="*/ 23 h 66"/>
                <a:gd name="T2" fmla="*/ 0 w 13"/>
                <a:gd name="T3" fmla="*/ 6 h 66"/>
                <a:gd name="T4" fmla="*/ 0 w 13"/>
                <a:gd name="T5" fmla="*/ 64 h 66"/>
                <a:gd name="T6" fmla="*/ 2 w 13"/>
                <a:gd name="T7" fmla="*/ 44 h 66"/>
                <a:gd name="T8" fmla="*/ 2 w 13"/>
                <a:gd name="T9" fmla="*/ 0 h 66"/>
                <a:gd name="T10" fmla="*/ 4 w 13"/>
                <a:gd name="T11" fmla="*/ 8 h 66"/>
                <a:gd name="T12" fmla="*/ 4 w 13"/>
                <a:gd name="T13" fmla="*/ 62 h 66"/>
                <a:gd name="T14" fmla="*/ 5 w 13"/>
                <a:gd name="T15" fmla="*/ 64 h 66"/>
                <a:gd name="T16" fmla="*/ 5 w 13"/>
                <a:gd name="T17" fmla="*/ 10 h 66"/>
                <a:gd name="T18" fmla="*/ 7 w 13"/>
                <a:gd name="T19" fmla="*/ 10 h 66"/>
                <a:gd name="T20" fmla="*/ 7 w 13"/>
                <a:gd name="T21" fmla="*/ 54 h 66"/>
                <a:gd name="T22" fmla="*/ 9 w 13"/>
                <a:gd name="T23" fmla="*/ 66 h 66"/>
                <a:gd name="T24" fmla="*/ 9 w 13"/>
                <a:gd name="T25" fmla="*/ 23 h 66"/>
                <a:gd name="T26" fmla="*/ 11 w 13"/>
                <a:gd name="T27" fmla="*/ 10 h 66"/>
                <a:gd name="T28" fmla="*/ 11 w 13"/>
                <a:gd name="T29" fmla="*/ 64 h 66"/>
                <a:gd name="T30" fmla="*/ 13 w 13"/>
                <a:gd name="T31" fmla="*/ 54 h 66"/>
                <a:gd name="T32" fmla="*/ 13 w 13"/>
                <a:gd name="T33" fmla="*/ 25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6"/>
                <a:gd name="T53" fmla="*/ 13 w 13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6">
                  <a:moveTo>
                    <a:pt x="0" y="23"/>
                  </a:moveTo>
                  <a:lnTo>
                    <a:pt x="0" y="6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2" y="0"/>
                  </a:lnTo>
                  <a:lnTo>
                    <a:pt x="4" y="8"/>
                  </a:lnTo>
                  <a:lnTo>
                    <a:pt x="4" y="62"/>
                  </a:lnTo>
                  <a:lnTo>
                    <a:pt x="5" y="64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54"/>
                  </a:lnTo>
                  <a:lnTo>
                    <a:pt x="9" y="66"/>
                  </a:lnTo>
                  <a:lnTo>
                    <a:pt x="9" y="23"/>
                  </a:lnTo>
                  <a:lnTo>
                    <a:pt x="11" y="10"/>
                  </a:lnTo>
                  <a:lnTo>
                    <a:pt x="11" y="64"/>
                  </a:lnTo>
                  <a:lnTo>
                    <a:pt x="13" y="54"/>
                  </a:lnTo>
                  <a:lnTo>
                    <a:pt x="13" y="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7" name="Freeform 175"/>
            <p:cNvSpPr>
              <a:spLocks/>
            </p:cNvSpPr>
            <p:nvPr/>
          </p:nvSpPr>
          <p:spPr bwMode="auto">
            <a:xfrm>
              <a:off x="1203" y="2686"/>
              <a:ext cx="12" cy="81"/>
            </a:xfrm>
            <a:custGeom>
              <a:avLst/>
              <a:gdLst>
                <a:gd name="T0" fmla="*/ 0 w 12"/>
                <a:gd name="T1" fmla="*/ 27 h 81"/>
                <a:gd name="T2" fmla="*/ 0 w 12"/>
                <a:gd name="T3" fmla="*/ 0 h 81"/>
                <a:gd name="T4" fmla="*/ 0 w 12"/>
                <a:gd name="T5" fmla="*/ 71 h 81"/>
                <a:gd name="T6" fmla="*/ 1 w 12"/>
                <a:gd name="T7" fmla="*/ 81 h 81"/>
                <a:gd name="T8" fmla="*/ 1 w 12"/>
                <a:gd name="T9" fmla="*/ 21 h 81"/>
                <a:gd name="T10" fmla="*/ 3 w 12"/>
                <a:gd name="T11" fmla="*/ 19 h 81"/>
                <a:gd name="T12" fmla="*/ 3 w 12"/>
                <a:gd name="T13" fmla="*/ 66 h 81"/>
                <a:gd name="T14" fmla="*/ 5 w 12"/>
                <a:gd name="T15" fmla="*/ 62 h 81"/>
                <a:gd name="T16" fmla="*/ 5 w 12"/>
                <a:gd name="T17" fmla="*/ 12 h 81"/>
                <a:gd name="T18" fmla="*/ 7 w 12"/>
                <a:gd name="T19" fmla="*/ 16 h 81"/>
                <a:gd name="T20" fmla="*/ 7 w 12"/>
                <a:gd name="T21" fmla="*/ 71 h 81"/>
                <a:gd name="T22" fmla="*/ 9 w 12"/>
                <a:gd name="T23" fmla="*/ 79 h 81"/>
                <a:gd name="T24" fmla="*/ 9 w 12"/>
                <a:gd name="T25" fmla="*/ 16 h 81"/>
                <a:gd name="T26" fmla="*/ 11 w 12"/>
                <a:gd name="T27" fmla="*/ 27 h 81"/>
                <a:gd name="T28" fmla="*/ 11 w 12"/>
                <a:gd name="T29" fmla="*/ 64 h 81"/>
                <a:gd name="T30" fmla="*/ 12 w 12"/>
                <a:gd name="T31" fmla="*/ 66 h 81"/>
                <a:gd name="T32" fmla="*/ 12 w 12"/>
                <a:gd name="T33" fmla="*/ 14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81"/>
                <a:gd name="T53" fmla="*/ 12 w 12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81">
                  <a:moveTo>
                    <a:pt x="0" y="27"/>
                  </a:moveTo>
                  <a:lnTo>
                    <a:pt x="0" y="0"/>
                  </a:lnTo>
                  <a:lnTo>
                    <a:pt x="0" y="71"/>
                  </a:lnTo>
                  <a:lnTo>
                    <a:pt x="1" y="81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3" y="66"/>
                  </a:lnTo>
                  <a:lnTo>
                    <a:pt x="5" y="62"/>
                  </a:lnTo>
                  <a:lnTo>
                    <a:pt x="5" y="12"/>
                  </a:lnTo>
                  <a:lnTo>
                    <a:pt x="7" y="16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9" y="16"/>
                  </a:lnTo>
                  <a:lnTo>
                    <a:pt x="11" y="27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14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8" name="Freeform 176"/>
            <p:cNvSpPr>
              <a:spLocks/>
            </p:cNvSpPr>
            <p:nvPr/>
          </p:nvSpPr>
          <p:spPr bwMode="auto">
            <a:xfrm>
              <a:off x="1215" y="2484"/>
              <a:ext cx="13" cy="339"/>
            </a:xfrm>
            <a:custGeom>
              <a:avLst/>
              <a:gdLst>
                <a:gd name="T0" fmla="*/ 0 w 13"/>
                <a:gd name="T1" fmla="*/ 216 h 339"/>
                <a:gd name="T2" fmla="*/ 0 w 13"/>
                <a:gd name="T3" fmla="*/ 221 h 339"/>
                <a:gd name="T4" fmla="*/ 0 w 13"/>
                <a:gd name="T5" fmla="*/ 266 h 339"/>
                <a:gd name="T6" fmla="*/ 2 w 13"/>
                <a:gd name="T7" fmla="*/ 273 h 339"/>
                <a:gd name="T8" fmla="*/ 2 w 13"/>
                <a:gd name="T9" fmla="*/ 229 h 339"/>
                <a:gd name="T10" fmla="*/ 4 w 13"/>
                <a:gd name="T11" fmla="*/ 221 h 339"/>
                <a:gd name="T12" fmla="*/ 4 w 13"/>
                <a:gd name="T13" fmla="*/ 268 h 339"/>
                <a:gd name="T14" fmla="*/ 6 w 13"/>
                <a:gd name="T15" fmla="*/ 266 h 339"/>
                <a:gd name="T16" fmla="*/ 6 w 13"/>
                <a:gd name="T17" fmla="*/ 218 h 339"/>
                <a:gd name="T18" fmla="*/ 8 w 13"/>
                <a:gd name="T19" fmla="*/ 214 h 339"/>
                <a:gd name="T20" fmla="*/ 8 w 13"/>
                <a:gd name="T21" fmla="*/ 266 h 339"/>
                <a:gd name="T22" fmla="*/ 9 w 13"/>
                <a:gd name="T23" fmla="*/ 279 h 339"/>
                <a:gd name="T24" fmla="*/ 9 w 13"/>
                <a:gd name="T25" fmla="*/ 227 h 339"/>
                <a:gd name="T26" fmla="*/ 11 w 13"/>
                <a:gd name="T27" fmla="*/ 339 h 339"/>
                <a:gd name="T28" fmla="*/ 11 w 13"/>
                <a:gd name="T29" fmla="*/ 0 h 339"/>
                <a:gd name="T30" fmla="*/ 13 w 13"/>
                <a:gd name="T31" fmla="*/ 283 h 339"/>
                <a:gd name="T32" fmla="*/ 13 w 13"/>
                <a:gd name="T33" fmla="*/ 223 h 3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9"/>
                <a:gd name="T53" fmla="*/ 13 w 13"/>
                <a:gd name="T54" fmla="*/ 339 h 33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9">
                  <a:moveTo>
                    <a:pt x="0" y="216"/>
                  </a:moveTo>
                  <a:lnTo>
                    <a:pt x="0" y="221"/>
                  </a:lnTo>
                  <a:lnTo>
                    <a:pt x="0" y="266"/>
                  </a:lnTo>
                  <a:lnTo>
                    <a:pt x="2" y="273"/>
                  </a:lnTo>
                  <a:lnTo>
                    <a:pt x="2" y="229"/>
                  </a:lnTo>
                  <a:lnTo>
                    <a:pt x="4" y="221"/>
                  </a:lnTo>
                  <a:lnTo>
                    <a:pt x="4" y="268"/>
                  </a:lnTo>
                  <a:lnTo>
                    <a:pt x="6" y="266"/>
                  </a:lnTo>
                  <a:lnTo>
                    <a:pt x="6" y="218"/>
                  </a:lnTo>
                  <a:lnTo>
                    <a:pt x="8" y="214"/>
                  </a:lnTo>
                  <a:lnTo>
                    <a:pt x="8" y="266"/>
                  </a:lnTo>
                  <a:lnTo>
                    <a:pt x="9" y="279"/>
                  </a:lnTo>
                  <a:lnTo>
                    <a:pt x="9" y="227"/>
                  </a:lnTo>
                  <a:lnTo>
                    <a:pt x="11" y="339"/>
                  </a:lnTo>
                  <a:lnTo>
                    <a:pt x="11" y="0"/>
                  </a:lnTo>
                  <a:lnTo>
                    <a:pt x="13" y="283"/>
                  </a:lnTo>
                  <a:lnTo>
                    <a:pt x="13" y="2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9" name="Freeform 177"/>
            <p:cNvSpPr>
              <a:spLocks/>
            </p:cNvSpPr>
            <p:nvPr/>
          </p:nvSpPr>
          <p:spPr bwMode="auto">
            <a:xfrm>
              <a:off x="1228" y="2505"/>
              <a:ext cx="14" cy="314"/>
            </a:xfrm>
            <a:custGeom>
              <a:avLst/>
              <a:gdLst>
                <a:gd name="T0" fmla="*/ 0 w 14"/>
                <a:gd name="T1" fmla="*/ 202 h 314"/>
                <a:gd name="T2" fmla="*/ 2 w 14"/>
                <a:gd name="T3" fmla="*/ 208 h 314"/>
                <a:gd name="T4" fmla="*/ 2 w 14"/>
                <a:gd name="T5" fmla="*/ 258 h 314"/>
                <a:gd name="T6" fmla="*/ 4 w 14"/>
                <a:gd name="T7" fmla="*/ 270 h 314"/>
                <a:gd name="T8" fmla="*/ 4 w 14"/>
                <a:gd name="T9" fmla="*/ 214 h 314"/>
                <a:gd name="T10" fmla="*/ 5 w 14"/>
                <a:gd name="T11" fmla="*/ 314 h 314"/>
                <a:gd name="T12" fmla="*/ 5 w 14"/>
                <a:gd name="T13" fmla="*/ 0 h 314"/>
                <a:gd name="T14" fmla="*/ 7 w 14"/>
                <a:gd name="T15" fmla="*/ 206 h 314"/>
                <a:gd name="T16" fmla="*/ 7 w 14"/>
                <a:gd name="T17" fmla="*/ 258 h 314"/>
                <a:gd name="T18" fmla="*/ 9 w 14"/>
                <a:gd name="T19" fmla="*/ 252 h 314"/>
                <a:gd name="T20" fmla="*/ 9 w 14"/>
                <a:gd name="T21" fmla="*/ 220 h 314"/>
                <a:gd name="T22" fmla="*/ 11 w 14"/>
                <a:gd name="T23" fmla="*/ 208 h 314"/>
                <a:gd name="T24" fmla="*/ 11 w 14"/>
                <a:gd name="T25" fmla="*/ 272 h 314"/>
                <a:gd name="T26" fmla="*/ 13 w 14"/>
                <a:gd name="T27" fmla="*/ 256 h 314"/>
                <a:gd name="T28" fmla="*/ 13 w 14"/>
                <a:gd name="T29" fmla="*/ 206 h 314"/>
                <a:gd name="T30" fmla="*/ 14 w 14"/>
                <a:gd name="T31" fmla="*/ 252 h 314"/>
                <a:gd name="T32" fmla="*/ 14 w 14"/>
                <a:gd name="T33" fmla="*/ 208 h 3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314"/>
                <a:gd name="T53" fmla="*/ 14 w 14"/>
                <a:gd name="T54" fmla="*/ 314 h 3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314">
                  <a:moveTo>
                    <a:pt x="0" y="202"/>
                  </a:moveTo>
                  <a:lnTo>
                    <a:pt x="2" y="208"/>
                  </a:lnTo>
                  <a:lnTo>
                    <a:pt x="2" y="258"/>
                  </a:lnTo>
                  <a:lnTo>
                    <a:pt x="4" y="270"/>
                  </a:lnTo>
                  <a:lnTo>
                    <a:pt x="4" y="214"/>
                  </a:lnTo>
                  <a:lnTo>
                    <a:pt x="5" y="314"/>
                  </a:lnTo>
                  <a:lnTo>
                    <a:pt x="5" y="0"/>
                  </a:lnTo>
                  <a:lnTo>
                    <a:pt x="7" y="206"/>
                  </a:lnTo>
                  <a:lnTo>
                    <a:pt x="7" y="258"/>
                  </a:lnTo>
                  <a:lnTo>
                    <a:pt x="9" y="252"/>
                  </a:lnTo>
                  <a:lnTo>
                    <a:pt x="9" y="220"/>
                  </a:lnTo>
                  <a:lnTo>
                    <a:pt x="11" y="208"/>
                  </a:lnTo>
                  <a:lnTo>
                    <a:pt x="11" y="272"/>
                  </a:lnTo>
                  <a:lnTo>
                    <a:pt x="13" y="256"/>
                  </a:lnTo>
                  <a:lnTo>
                    <a:pt x="13" y="206"/>
                  </a:lnTo>
                  <a:lnTo>
                    <a:pt x="14" y="252"/>
                  </a:lnTo>
                  <a:lnTo>
                    <a:pt x="14" y="20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0" name="Freeform 178"/>
            <p:cNvSpPr>
              <a:spLocks/>
            </p:cNvSpPr>
            <p:nvPr/>
          </p:nvSpPr>
          <p:spPr bwMode="auto">
            <a:xfrm>
              <a:off x="1242" y="2490"/>
              <a:ext cx="13" cy="327"/>
            </a:xfrm>
            <a:custGeom>
              <a:avLst/>
              <a:gdLst>
                <a:gd name="T0" fmla="*/ 0 w 13"/>
                <a:gd name="T1" fmla="*/ 223 h 327"/>
                <a:gd name="T2" fmla="*/ 0 w 13"/>
                <a:gd name="T3" fmla="*/ 233 h 327"/>
                <a:gd name="T4" fmla="*/ 0 w 13"/>
                <a:gd name="T5" fmla="*/ 275 h 327"/>
                <a:gd name="T6" fmla="*/ 2 w 13"/>
                <a:gd name="T7" fmla="*/ 271 h 327"/>
                <a:gd name="T8" fmla="*/ 2 w 13"/>
                <a:gd name="T9" fmla="*/ 219 h 327"/>
                <a:gd name="T10" fmla="*/ 4 w 13"/>
                <a:gd name="T11" fmla="*/ 327 h 327"/>
                <a:gd name="T12" fmla="*/ 4 w 13"/>
                <a:gd name="T13" fmla="*/ 27 h 327"/>
                <a:gd name="T14" fmla="*/ 6 w 13"/>
                <a:gd name="T15" fmla="*/ 217 h 327"/>
                <a:gd name="T16" fmla="*/ 6 w 13"/>
                <a:gd name="T17" fmla="*/ 275 h 327"/>
                <a:gd name="T18" fmla="*/ 8 w 13"/>
                <a:gd name="T19" fmla="*/ 258 h 327"/>
                <a:gd name="T20" fmla="*/ 8 w 13"/>
                <a:gd name="T21" fmla="*/ 212 h 327"/>
                <a:gd name="T22" fmla="*/ 9 w 13"/>
                <a:gd name="T23" fmla="*/ 252 h 327"/>
                <a:gd name="T24" fmla="*/ 9 w 13"/>
                <a:gd name="T25" fmla="*/ 0 h 327"/>
                <a:gd name="T26" fmla="*/ 11 w 13"/>
                <a:gd name="T27" fmla="*/ 219 h 327"/>
                <a:gd name="T28" fmla="*/ 11 w 13"/>
                <a:gd name="T29" fmla="*/ 314 h 327"/>
                <a:gd name="T30" fmla="*/ 13 w 13"/>
                <a:gd name="T31" fmla="*/ 250 h 327"/>
                <a:gd name="T32" fmla="*/ 13 w 13"/>
                <a:gd name="T33" fmla="*/ 221 h 3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7"/>
                <a:gd name="T53" fmla="*/ 13 w 13"/>
                <a:gd name="T54" fmla="*/ 327 h 32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7">
                  <a:moveTo>
                    <a:pt x="0" y="223"/>
                  </a:moveTo>
                  <a:lnTo>
                    <a:pt x="0" y="233"/>
                  </a:lnTo>
                  <a:lnTo>
                    <a:pt x="0" y="275"/>
                  </a:lnTo>
                  <a:lnTo>
                    <a:pt x="2" y="271"/>
                  </a:lnTo>
                  <a:lnTo>
                    <a:pt x="2" y="219"/>
                  </a:lnTo>
                  <a:lnTo>
                    <a:pt x="4" y="327"/>
                  </a:lnTo>
                  <a:lnTo>
                    <a:pt x="4" y="27"/>
                  </a:lnTo>
                  <a:lnTo>
                    <a:pt x="6" y="217"/>
                  </a:lnTo>
                  <a:lnTo>
                    <a:pt x="6" y="275"/>
                  </a:lnTo>
                  <a:lnTo>
                    <a:pt x="8" y="258"/>
                  </a:lnTo>
                  <a:lnTo>
                    <a:pt x="8" y="212"/>
                  </a:lnTo>
                  <a:lnTo>
                    <a:pt x="9" y="252"/>
                  </a:lnTo>
                  <a:lnTo>
                    <a:pt x="9" y="0"/>
                  </a:lnTo>
                  <a:lnTo>
                    <a:pt x="11" y="219"/>
                  </a:lnTo>
                  <a:lnTo>
                    <a:pt x="11" y="314"/>
                  </a:lnTo>
                  <a:lnTo>
                    <a:pt x="13" y="250"/>
                  </a:lnTo>
                  <a:lnTo>
                    <a:pt x="13" y="2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1" name="Freeform 179"/>
            <p:cNvSpPr>
              <a:spLocks/>
            </p:cNvSpPr>
            <p:nvPr/>
          </p:nvSpPr>
          <p:spPr bwMode="auto">
            <a:xfrm>
              <a:off x="1255" y="2473"/>
              <a:ext cx="13" cy="344"/>
            </a:xfrm>
            <a:custGeom>
              <a:avLst/>
              <a:gdLst>
                <a:gd name="T0" fmla="*/ 0 w 13"/>
                <a:gd name="T1" fmla="*/ 238 h 344"/>
                <a:gd name="T2" fmla="*/ 0 w 13"/>
                <a:gd name="T3" fmla="*/ 236 h 344"/>
                <a:gd name="T4" fmla="*/ 0 w 13"/>
                <a:gd name="T5" fmla="*/ 269 h 344"/>
                <a:gd name="T6" fmla="*/ 2 w 13"/>
                <a:gd name="T7" fmla="*/ 277 h 344"/>
                <a:gd name="T8" fmla="*/ 2 w 13"/>
                <a:gd name="T9" fmla="*/ 171 h 344"/>
                <a:gd name="T10" fmla="*/ 4 w 13"/>
                <a:gd name="T11" fmla="*/ 340 h 344"/>
                <a:gd name="T12" fmla="*/ 4 w 13"/>
                <a:gd name="T13" fmla="*/ 0 h 344"/>
                <a:gd name="T14" fmla="*/ 5 w 13"/>
                <a:gd name="T15" fmla="*/ 213 h 344"/>
                <a:gd name="T16" fmla="*/ 5 w 13"/>
                <a:gd name="T17" fmla="*/ 277 h 344"/>
                <a:gd name="T18" fmla="*/ 7 w 13"/>
                <a:gd name="T19" fmla="*/ 281 h 344"/>
                <a:gd name="T20" fmla="*/ 7 w 13"/>
                <a:gd name="T21" fmla="*/ 232 h 344"/>
                <a:gd name="T22" fmla="*/ 9 w 13"/>
                <a:gd name="T23" fmla="*/ 344 h 344"/>
                <a:gd name="T24" fmla="*/ 9 w 13"/>
                <a:gd name="T25" fmla="*/ 15 h 344"/>
                <a:gd name="T26" fmla="*/ 11 w 13"/>
                <a:gd name="T27" fmla="*/ 219 h 344"/>
                <a:gd name="T28" fmla="*/ 11 w 13"/>
                <a:gd name="T29" fmla="*/ 273 h 344"/>
                <a:gd name="T30" fmla="*/ 13 w 13"/>
                <a:gd name="T31" fmla="*/ 267 h 344"/>
                <a:gd name="T32" fmla="*/ 13 w 13"/>
                <a:gd name="T33" fmla="*/ 227 h 3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44"/>
                <a:gd name="T53" fmla="*/ 13 w 13"/>
                <a:gd name="T54" fmla="*/ 344 h 3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44">
                  <a:moveTo>
                    <a:pt x="0" y="238"/>
                  </a:moveTo>
                  <a:lnTo>
                    <a:pt x="0" y="236"/>
                  </a:lnTo>
                  <a:lnTo>
                    <a:pt x="0" y="269"/>
                  </a:lnTo>
                  <a:lnTo>
                    <a:pt x="2" y="277"/>
                  </a:lnTo>
                  <a:lnTo>
                    <a:pt x="2" y="171"/>
                  </a:lnTo>
                  <a:lnTo>
                    <a:pt x="4" y="340"/>
                  </a:lnTo>
                  <a:lnTo>
                    <a:pt x="4" y="0"/>
                  </a:lnTo>
                  <a:lnTo>
                    <a:pt x="5" y="213"/>
                  </a:lnTo>
                  <a:lnTo>
                    <a:pt x="5" y="277"/>
                  </a:lnTo>
                  <a:lnTo>
                    <a:pt x="7" y="281"/>
                  </a:lnTo>
                  <a:lnTo>
                    <a:pt x="7" y="232"/>
                  </a:lnTo>
                  <a:lnTo>
                    <a:pt x="9" y="344"/>
                  </a:lnTo>
                  <a:lnTo>
                    <a:pt x="9" y="15"/>
                  </a:lnTo>
                  <a:lnTo>
                    <a:pt x="11" y="219"/>
                  </a:lnTo>
                  <a:lnTo>
                    <a:pt x="11" y="273"/>
                  </a:lnTo>
                  <a:lnTo>
                    <a:pt x="13" y="267"/>
                  </a:lnTo>
                  <a:lnTo>
                    <a:pt x="13" y="2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2" name="Freeform 180"/>
            <p:cNvSpPr>
              <a:spLocks/>
            </p:cNvSpPr>
            <p:nvPr/>
          </p:nvSpPr>
          <p:spPr bwMode="auto">
            <a:xfrm>
              <a:off x="1268" y="2696"/>
              <a:ext cx="12" cy="73"/>
            </a:xfrm>
            <a:custGeom>
              <a:avLst/>
              <a:gdLst>
                <a:gd name="T0" fmla="*/ 0 w 12"/>
                <a:gd name="T1" fmla="*/ 4 h 73"/>
                <a:gd name="T2" fmla="*/ 0 w 12"/>
                <a:gd name="T3" fmla="*/ 13 h 73"/>
                <a:gd name="T4" fmla="*/ 0 w 12"/>
                <a:gd name="T5" fmla="*/ 54 h 73"/>
                <a:gd name="T6" fmla="*/ 2 w 12"/>
                <a:gd name="T7" fmla="*/ 69 h 73"/>
                <a:gd name="T8" fmla="*/ 2 w 12"/>
                <a:gd name="T9" fmla="*/ 0 h 73"/>
                <a:gd name="T10" fmla="*/ 3 w 12"/>
                <a:gd name="T11" fmla="*/ 9 h 73"/>
                <a:gd name="T12" fmla="*/ 3 w 12"/>
                <a:gd name="T13" fmla="*/ 52 h 73"/>
                <a:gd name="T14" fmla="*/ 5 w 12"/>
                <a:gd name="T15" fmla="*/ 69 h 73"/>
                <a:gd name="T16" fmla="*/ 5 w 12"/>
                <a:gd name="T17" fmla="*/ 11 h 73"/>
                <a:gd name="T18" fmla="*/ 7 w 12"/>
                <a:gd name="T19" fmla="*/ 4 h 73"/>
                <a:gd name="T20" fmla="*/ 7 w 12"/>
                <a:gd name="T21" fmla="*/ 56 h 73"/>
                <a:gd name="T22" fmla="*/ 9 w 12"/>
                <a:gd name="T23" fmla="*/ 44 h 73"/>
                <a:gd name="T24" fmla="*/ 9 w 12"/>
                <a:gd name="T25" fmla="*/ 2 h 73"/>
                <a:gd name="T26" fmla="*/ 11 w 12"/>
                <a:gd name="T27" fmla="*/ 2 h 73"/>
                <a:gd name="T28" fmla="*/ 11 w 12"/>
                <a:gd name="T29" fmla="*/ 73 h 73"/>
                <a:gd name="T30" fmla="*/ 12 w 12"/>
                <a:gd name="T31" fmla="*/ 42 h 73"/>
                <a:gd name="T32" fmla="*/ 12 w 12"/>
                <a:gd name="T33" fmla="*/ 17 h 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3"/>
                <a:gd name="T53" fmla="*/ 12 w 12"/>
                <a:gd name="T54" fmla="*/ 73 h 7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3">
                  <a:moveTo>
                    <a:pt x="0" y="4"/>
                  </a:moveTo>
                  <a:lnTo>
                    <a:pt x="0" y="13"/>
                  </a:lnTo>
                  <a:lnTo>
                    <a:pt x="0" y="54"/>
                  </a:lnTo>
                  <a:lnTo>
                    <a:pt x="2" y="69"/>
                  </a:lnTo>
                  <a:lnTo>
                    <a:pt x="2" y="0"/>
                  </a:lnTo>
                  <a:lnTo>
                    <a:pt x="3" y="9"/>
                  </a:lnTo>
                  <a:lnTo>
                    <a:pt x="3" y="52"/>
                  </a:lnTo>
                  <a:lnTo>
                    <a:pt x="5" y="69"/>
                  </a:lnTo>
                  <a:lnTo>
                    <a:pt x="5" y="11"/>
                  </a:lnTo>
                  <a:lnTo>
                    <a:pt x="7" y="4"/>
                  </a:lnTo>
                  <a:lnTo>
                    <a:pt x="7" y="56"/>
                  </a:lnTo>
                  <a:lnTo>
                    <a:pt x="9" y="44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73"/>
                  </a:lnTo>
                  <a:lnTo>
                    <a:pt x="12" y="42"/>
                  </a:lnTo>
                  <a:lnTo>
                    <a:pt x="12" y="1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3" name="Freeform 181"/>
            <p:cNvSpPr>
              <a:spLocks/>
            </p:cNvSpPr>
            <p:nvPr/>
          </p:nvSpPr>
          <p:spPr bwMode="auto">
            <a:xfrm>
              <a:off x="1280" y="2696"/>
              <a:ext cx="13" cy="63"/>
            </a:xfrm>
            <a:custGeom>
              <a:avLst/>
              <a:gdLst>
                <a:gd name="T0" fmla="*/ 0 w 13"/>
                <a:gd name="T1" fmla="*/ 17 h 63"/>
                <a:gd name="T2" fmla="*/ 0 w 13"/>
                <a:gd name="T3" fmla="*/ 2 h 63"/>
                <a:gd name="T4" fmla="*/ 0 w 13"/>
                <a:gd name="T5" fmla="*/ 50 h 63"/>
                <a:gd name="T6" fmla="*/ 2 w 13"/>
                <a:gd name="T7" fmla="*/ 63 h 63"/>
                <a:gd name="T8" fmla="*/ 2 w 13"/>
                <a:gd name="T9" fmla="*/ 6 h 63"/>
                <a:gd name="T10" fmla="*/ 4 w 13"/>
                <a:gd name="T11" fmla="*/ 4 h 63"/>
                <a:gd name="T12" fmla="*/ 4 w 13"/>
                <a:gd name="T13" fmla="*/ 54 h 63"/>
                <a:gd name="T14" fmla="*/ 6 w 13"/>
                <a:gd name="T15" fmla="*/ 58 h 63"/>
                <a:gd name="T16" fmla="*/ 6 w 13"/>
                <a:gd name="T17" fmla="*/ 15 h 63"/>
                <a:gd name="T18" fmla="*/ 8 w 13"/>
                <a:gd name="T19" fmla="*/ 0 h 63"/>
                <a:gd name="T20" fmla="*/ 8 w 13"/>
                <a:gd name="T21" fmla="*/ 50 h 63"/>
                <a:gd name="T22" fmla="*/ 9 w 13"/>
                <a:gd name="T23" fmla="*/ 44 h 63"/>
                <a:gd name="T24" fmla="*/ 9 w 13"/>
                <a:gd name="T25" fmla="*/ 9 h 63"/>
                <a:gd name="T26" fmla="*/ 11 w 13"/>
                <a:gd name="T27" fmla="*/ 0 h 63"/>
                <a:gd name="T28" fmla="*/ 11 w 13"/>
                <a:gd name="T29" fmla="*/ 56 h 63"/>
                <a:gd name="T30" fmla="*/ 13 w 13"/>
                <a:gd name="T31" fmla="*/ 29 h 63"/>
                <a:gd name="T32" fmla="*/ 13 w 13"/>
                <a:gd name="T33" fmla="*/ 0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3"/>
                <a:gd name="T53" fmla="*/ 13 w 13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3">
                  <a:moveTo>
                    <a:pt x="0" y="17"/>
                  </a:moveTo>
                  <a:lnTo>
                    <a:pt x="0" y="2"/>
                  </a:lnTo>
                  <a:lnTo>
                    <a:pt x="0" y="50"/>
                  </a:lnTo>
                  <a:lnTo>
                    <a:pt x="2" y="63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54"/>
                  </a:lnTo>
                  <a:lnTo>
                    <a:pt x="6" y="58"/>
                  </a:lnTo>
                  <a:lnTo>
                    <a:pt x="6" y="15"/>
                  </a:lnTo>
                  <a:lnTo>
                    <a:pt x="8" y="0"/>
                  </a:lnTo>
                  <a:lnTo>
                    <a:pt x="8" y="50"/>
                  </a:lnTo>
                  <a:lnTo>
                    <a:pt x="9" y="44"/>
                  </a:lnTo>
                  <a:lnTo>
                    <a:pt x="9" y="9"/>
                  </a:lnTo>
                  <a:lnTo>
                    <a:pt x="11" y="0"/>
                  </a:lnTo>
                  <a:lnTo>
                    <a:pt x="11" y="56"/>
                  </a:lnTo>
                  <a:lnTo>
                    <a:pt x="13" y="29"/>
                  </a:lnTo>
                  <a:lnTo>
                    <a:pt x="13" y="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4" name="Freeform 182"/>
            <p:cNvSpPr>
              <a:spLocks/>
            </p:cNvSpPr>
            <p:nvPr/>
          </p:nvSpPr>
          <p:spPr bwMode="auto">
            <a:xfrm>
              <a:off x="1293" y="2682"/>
              <a:ext cx="14" cy="66"/>
            </a:xfrm>
            <a:custGeom>
              <a:avLst/>
              <a:gdLst>
                <a:gd name="T0" fmla="*/ 0 w 14"/>
                <a:gd name="T1" fmla="*/ 14 h 66"/>
                <a:gd name="T2" fmla="*/ 2 w 14"/>
                <a:gd name="T3" fmla="*/ 12 h 66"/>
                <a:gd name="T4" fmla="*/ 2 w 14"/>
                <a:gd name="T5" fmla="*/ 64 h 66"/>
                <a:gd name="T6" fmla="*/ 4 w 14"/>
                <a:gd name="T7" fmla="*/ 50 h 66"/>
                <a:gd name="T8" fmla="*/ 4 w 14"/>
                <a:gd name="T9" fmla="*/ 0 h 66"/>
                <a:gd name="T10" fmla="*/ 5 w 14"/>
                <a:gd name="T11" fmla="*/ 14 h 66"/>
                <a:gd name="T12" fmla="*/ 5 w 14"/>
                <a:gd name="T13" fmla="*/ 58 h 66"/>
                <a:gd name="T14" fmla="*/ 7 w 14"/>
                <a:gd name="T15" fmla="*/ 54 h 66"/>
                <a:gd name="T16" fmla="*/ 7 w 14"/>
                <a:gd name="T17" fmla="*/ 20 h 66"/>
                <a:gd name="T18" fmla="*/ 9 w 14"/>
                <a:gd name="T19" fmla="*/ 20 h 66"/>
                <a:gd name="T20" fmla="*/ 9 w 14"/>
                <a:gd name="T21" fmla="*/ 66 h 66"/>
                <a:gd name="T22" fmla="*/ 11 w 14"/>
                <a:gd name="T23" fmla="*/ 66 h 66"/>
                <a:gd name="T24" fmla="*/ 11 w 14"/>
                <a:gd name="T25" fmla="*/ 25 h 66"/>
                <a:gd name="T26" fmla="*/ 13 w 14"/>
                <a:gd name="T27" fmla="*/ 14 h 66"/>
                <a:gd name="T28" fmla="*/ 13 w 14"/>
                <a:gd name="T29" fmla="*/ 58 h 66"/>
                <a:gd name="T30" fmla="*/ 14 w 14"/>
                <a:gd name="T31" fmla="*/ 50 h 66"/>
                <a:gd name="T32" fmla="*/ 14 w 14"/>
                <a:gd name="T33" fmla="*/ 25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6"/>
                <a:gd name="T53" fmla="*/ 14 w 14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6">
                  <a:moveTo>
                    <a:pt x="0" y="14"/>
                  </a:moveTo>
                  <a:lnTo>
                    <a:pt x="2" y="12"/>
                  </a:lnTo>
                  <a:lnTo>
                    <a:pt x="2" y="64"/>
                  </a:lnTo>
                  <a:lnTo>
                    <a:pt x="4" y="50"/>
                  </a:lnTo>
                  <a:lnTo>
                    <a:pt x="4" y="0"/>
                  </a:lnTo>
                  <a:lnTo>
                    <a:pt x="5" y="14"/>
                  </a:lnTo>
                  <a:lnTo>
                    <a:pt x="5" y="58"/>
                  </a:lnTo>
                  <a:lnTo>
                    <a:pt x="7" y="54"/>
                  </a:lnTo>
                  <a:lnTo>
                    <a:pt x="7" y="20"/>
                  </a:lnTo>
                  <a:lnTo>
                    <a:pt x="9" y="20"/>
                  </a:lnTo>
                  <a:lnTo>
                    <a:pt x="9" y="66"/>
                  </a:lnTo>
                  <a:lnTo>
                    <a:pt x="11" y="66"/>
                  </a:lnTo>
                  <a:lnTo>
                    <a:pt x="11" y="25"/>
                  </a:lnTo>
                  <a:lnTo>
                    <a:pt x="13" y="14"/>
                  </a:lnTo>
                  <a:lnTo>
                    <a:pt x="13" y="58"/>
                  </a:lnTo>
                  <a:lnTo>
                    <a:pt x="14" y="50"/>
                  </a:lnTo>
                  <a:lnTo>
                    <a:pt x="14" y="2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5" name="Freeform 183"/>
            <p:cNvSpPr>
              <a:spLocks/>
            </p:cNvSpPr>
            <p:nvPr/>
          </p:nvSpPr>
          <p:spPr bwMode="auto">
            <a:xfrm>
              <a:off x="1307" y="2669"/>
              <a:ext cx="13" cy="96"/>
            </a:xfrm>
            <a:custGeom>
              <a:avLst/>
              <a:gdLst>
                <a:gd name="T0" fmla="*/ 0 w 13"/>
                <a:gd name="T1" fmla="*/ 38 h 96"/>
                <a:gd name="T2" fmla="*/ 0 w 13"/>
                <a:gd name="T3" fmla="*/ 27 h 96"/>
                <a:gd name="T4" fmla="*/ 0 w 13"/>
                <a:gd name="T5" fmla="*/ 96 h 96"/>
                <a:gd name="T6" fmla="*/ 2 w 13"/>
                <a:gd name="T7" fmla="*/ 71 h 96"/>
                <a:gd name="T8" fmla="*/ 2 w 13"/>
                <a:gd name="T9" fmla="*/ 25 h 96"/>
                <a:gd name="T10" fmla="*/ 4 w 13"/>
                <a:gd name="T11" fmla="*/ 29 h 96"/>
                <a:gd name="T12" fmla="*/ 4 w 13"/>
                <a:gd name="T13" fmla="*/ 94 h 96"/>
                <a:gd name="T14" fmla="*/ 6 w 13"/>
                <a:gd name="T15" fmla="*/ 71 h 96"/>
                <a:gd name="T16" fmla="*/ 6 w 13"/>
                <a:gd name="T17" fmla="*/ 33 h 96"/>
                <a:gd name="T18" fmla="*/ 8 w 13"/>
                <a:gd name="T19" fmla="*/ 0 h 96"/>
                <a:gd name="T20" fmla="*/ 8 w 13"/>
                <a:gd name="T21" fmla="*/ 77 h 96"/>
                <a:gd name="T22" fmla="*/ 10 w 13"/>
                <a:gd name="T23" fmla="*/ 79 h 96"/>
                <a:gd name="T24" fmla="*/ 10 w 13"/>
                <a:gd name="T25" fmla="*/ 31 h 96"/>
                <a:gd name="T26" fmla="*/ 11 w 13"/>
                <a:gd name="T27" fmla="*/ 36 h 96"/>
                <a:gd name="T28" fmla="*/ 11 w 13"/>
                <a:gd name="T29" fmla="*/ 88 h 96"/>
                <a:gd name="T30" fmla="*/ 13 w 13"/>
                <a:gd name="T31" fmla="*/ 63 h 96"/>
                <a:gd name="T32" fmla="*/ 13 w 13"/>
                <a:gd name="T33" fmla="*/ 42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96"/>
                <a:gd name="T53" fmla="*/ 13 w 13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96">
                  <a:moveTo>
                    <a:pt x="0" y="38"/>
                  </a:moveTo>
                  <a:lnTo>
                    <a:pt x="0" y="27"/>
                  </a:lnTo>
                  <a:lnTo>
                    <a:pt x="0" y="96"/>
                  </a:lnTo>
                  <a:lnTo>
                    <a:pt x="2" y="71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4" y="94"/>
                  </a:lnTo>
                  <a:lnTo>
                    <a:pt x="6" y="71"/>
                  </a:lnTo>
                  <a:lnTo>
                    <a:pt x="6" y="33"/>
                  </a:lnTo>
                  <a:lnTo>
                    <a:pt x="8" y="0"/>
                  </a:lnTo>
                  <a:lnTo>
                    <a:pt x="8" y="77"/>
                  </a:lnTo>
                  <a:lnTo>
                    <a:pt x="10" y="79"/>
                  </a:lnTo>
                  <a:lnTo>
                    <a:pt x="10" y="31"/>
                  </a:lnTo>
                  <a:lnTo>
                    <a:pt x="11" y="36"/>
                  </a:lnTo>
                  <a:lnTo>
                    <a:pt x="11" y="88"/>
                  </a:lnTo>
                  <a:lnTo>
                    <a:pt x="13" y="63"/>
                  </a:lnTo>
                  <a:lnTo>
                    <a:pt x="13" y="4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6" name="Freeform 184"/>
            <p:cNvSpPr>
              <a:spLocks/>
            </p:cNvSpPr>
            <p:nvPr/>
          </p:nvSpPr>
          <p:spPr bwMode="auto">
            <a:xfrm>
              <a:off x="1320" y="2688"/>
              <a:ext cx="13" cy="75"/>
            </a:xfrm>
            <a:custGeom>
              <a:avLst/>
              <a:gdLst>
                <a:gd name="T0" fmla="*/ 0 w 13"/>
                <a:gd name="T1" fmla="*/ 23 h 75"/>
                <a:gd name="T2" fmla="*/ 0 w 13"/>
                <a:gd name="T3" fmla="*/ 0 h 75"/>
                <a:gd name="T4" fmla="*/ 0 w 13"/>
                <a:gd name="T5" fmla="*/ 58 h 75"/>
                <a:gd name="T6" fmla="*/ 2 w 13"/>
                <a:gd name="T7" fmla="*/ 54 h 75"/>
                <a:gd name="T8" fmla="*/ 2 w 13"/>
                <a:gd name="T9" fmla="*/ 21 h 75"/>
                <a:gd name="T10" fmla="*/ 4 w 13"/>
                <a:gd name="T11" fmla="*/ 4 h 75"/>
                <a:gd name="T12" fmla="*/ 4 w 13"/>
                <a:gd name="T13" fmla="*/ 64 h 75"/>
                <a:gd name="T14" fmla="*/ 6 w 13"/>
                <a:gd name="T15" fmla="*/ 75 h 75"/>
                <a:gd name="T16" fmla="*/ 6 w 13"/>
                <a:gd name="T17" fmla="*/ 17 h 75"/>
                <a:gd name="T18" fmla="*/ 7 w 13"/>
                <a:gd name="T19" fmla="*/ 0 h 75"/>
                <a:gd name="T20" fmla="*/ 7 w 13"/>
                <a:gd name="T21" fmla="*/ 54 h 75"/>
                <a:gd name="T22" fmla="*/ 9 w 13"/>
                <a:gd name="T23" fmla="*/ 62 h 75"/>
                <a:gd name="T24" fmla="*/ 9 w 13"/>
                <a:gd name="T25" fmla="*/ 4 h 75"/>
                <a:gd name="T26" fmla="*/ 11 w 13"/>
                <a:gd name="T27" fmla="*/ 10 h 75"/>
                <a:gd name="T28" fmla="*/ 11 w 13"/>
                <a:gd name="T29" fmla="*/ 66 h 75"/>
                <a:gd name="T30" fmla="*/ 13 w 13"/>
                <a:gd name="T31" fmla="*/ 44 h 75"/>
                <a:gd name="T32" fmla="*/ 13 w 13"/>
                <a:gd name="T33" fmla="*/ 27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5"/>
                <a:gd name="T53" fmla="*/ 13 w 13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5">
                  <a:moveTo>
                    <a:pt x="0" y="23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2" y="54"/>
                  </a:lnTo>
                  <a:lnTo>
                    <a:pt x="2" y="21"/>
                  </a:lnTo>
                  <a:lnTo>
                    <a:pt x="4" y="4"/>
                  </a:lnTo>
                  <a:lnTo>
                    <a:pt x="4" y="64"/>
                  </a:lnTo>
                  <a:lnTo>
                    <a:pt x="6" y="75"/>
                  </a:lnTo>
                  <a:lnTo>
                    <a:pt x="6" y="17"/>
                  </a:lnTo>
                  <a:lnTo>
                    <a:pt x="7" y="0"/>
                  </a:lnTo>
                  <a:lnTo>
                    <a:pt x="7" y="54"/>
                  </a:lnTo>
                  <a:lnTo>
                    <a:pt x="9" y="62"/>
                  </a:lnTo>
                  <a:lnTo>
                    <a:pt x="9" y="4"/>
                  </a:lnTo>
                  <a:lnTo>
                    <a:pt x="11" y="10"/>
                  </a:lnTo>
                  <a:lnTo>
                    <a:pt x="11" y="66"/>
                  </a:lnTo>
                  <a:lnTo>
                    <a:pt x="13" y="44"/>
                  </a:lnTo>
                  <a:lnTo>
                    <a:pt x="13" y="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7" name="Freeform 185"/>
            <p:cNvSpPr>
              <a:spLocks/>
            </p:cNvSpPr>
            <p:nvPr/>
          </p:nvSpPr>
          <p:spPr bwMode="auto">
            <a:xfrm>
              <a:off x="1333" y="2692"/>
              <a:ext cx="12" cy="67"/>
            </a:xfrm>
            <a:custGeom>
              <a:avLst/>
              <a:gdLst>
                <a:gd name="T0" fmla="*/ 0 w 12"/>
                <a:gd name="T1" fmla="*/ 23 h 67"/>
                <a:gd name="T2" fmla="*/ 0 w 12"/>
                <a:gd name="T3" fmla="*/ 4 h 67"/>
                <a:gd name="T4" fmla="*/ 0 w 12"/>
                <a:gd name="T5" fmla="*/ 67 h 67"/>
                <a:gd name="T6" fmla="*/ 2 w 12"/>
                <a:gd name="T7" fmla="*/ 44 h 67"/>
                <a:gd name="T8" fmla="*/ 2 w 12"/>
                <a:gd name="T9" fmla="*/ 8 h 67"/>
                <a:gd name="T10" fmla="*/ 3 w 12"/>
                <a:gd name="T11" fmla="*/ 0 h 67"/>
                <a:gd name="T12" fmla="*/ 3 w 12"/>
                <a:gd name="T13" fmla="*/ 48 h 67"/>
                <a:gd name="T14" fmla="*/ 5 w 12"/>
                <a:gd name="T15" fmla="*/ 60 h 67"/>
                <a:gd name="T16" fmla="*/ 5 w 12"/>
                <a:gd name="T17" fmla="*/ 8 h 67"/>
                <a:gd name="T18" fmla="*/ 7 w 12"/>
                <a:gd name="T19" fmla="*/ 4 h 67"/>
                <a:gd name="T20" fmla="*/ 7 w 12"/>
                <a:gd name="T21" fmla="*/ 58 h 67"/>
                <a:gd name="T22" fmla="*/ 9 w 12"/>
                <a:gd name="T23" fmla="*/ 54 h 67"/>
                <a:gd name="T24" fmla="*/ 9 w 12"/>
                <a:gd name="T25" fmla="*/ 15 h 67"/>
                <a:gd name="T26" fmla="*/ 11 w 12"/>
                <a:gd name="T27" fmla="*/ 2 h 67"/>
                <a:gd name="T28" fmla="*/ 11 w 12"/>
                <a:gd name="T29" fmla="*/ 46 h 67"/>
                <a:gd name="T30" fmla="*/ 12 w 12"/>
                <a:gd name="T31" fmla="*/ 42 h 67"/>
                <a:gd name="T32" fmla="*/ 12 w 12"/>
                <a:gd name="T33" fmla="*/ 15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67"/>
                <a:gd name="T53" fmla="*/ 12 w 12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67">
                  <a:moveTo>
                    <a:pt x="0" y="23"/>
                  </a:moveTo>
                  <a:lnTo>
                    <a:pt x="0" y="4"/>
                  </a:lnTo>
                  <a:lnTo>
                    <a:pt x="0" y="67"/>
                  </a:lnTo>
                  <a:lnTo>
                    <a:pt x="2" y="44"/>
                  </a:lnTo>
                  <a:lnTo>
                    <a:pt x="2" y="8"/>
                  </a:lnTo>
                  <a:lnTo>
                    <a:pt x="3" y="0"/>
                  </a:lnTo>
                  <a:lnTo>
                    <a:pt x="3" y="48"/>
                  </a:lnTo>
                  <a:lnTo>
                    <a:pt x="5" y="60"/>
                  </a:lnTo>
                  <a:lnTo>
                    <a:pt x="5" y="8"/>
                  </a:lnTo>
                  <a:lnTo>
                    <a:pt x="7" y="4"/>
                  </a:lnTo>
                  <a:lnTo>
                    <a:pt x="7" y="58"/>
                  </a:lnTo>
                  <a:lnTo>
                    <a:pt x="9" y="54"/>
                  </a:lnTo>
                  <a:lnTo>
                    <a:pt x="9" y="15"/>
                  </a:lnTo>
                  <a:lnTo>
                    <a:pt x="11" y="2"/>
                  </a:lnTo>
                  <a:lnTo>
                    <a:pt x="11" y="46"/>
                  </a:lnTo>
                  <a:lnTo>
                    <a:pt x="12" y="42"/>
                  </a:lnTo>
                  <a:lnTo>
                    <a:pt x="12" y="1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8" name="Freeform 186"/>
            <p:cNvSpPr>
              <a:spLocks/>
            </p:cNvSpPr>
            <p:nvPr/>
          </p:nvSpPr>
          <p:spPr bwMode="auto">
            <a:xfrm>
              <a:off x="1345" y="2480"/>
              <a:ext cx="13" cy="331"/>
            </a:xfrm>
            <a:custGeom>
              <a:avLst/>
              <a:gdLst>
                <a:gd name="T0" fmla="*/ 0 w 13"/>
                <a:gd name="T1" fmla="*/ 227 h 331"/>
                <a:gd name="T2" fmla="*/ 0 w 13"/>
                <a:gd name="T3" fmla="*/ 329 h 331"/>
                <a:gd name="T4" fmla="*/ 0 w 13"/>
                <a:gd name="T5" fmla="*/ 27 h 331"/>
                <a:gd name="T6" fmla="*/ 2 w 13"/>
                <a:gd name="T7" fmla="*/ 227 h 331"/>
                <a:gd name="T8" fmla="*/ 2 w 13"/>
                <a:gd name="T9" fmla="*/ 266 h 331"/>
                <a:gd name="T10" fmla="*/ 4 w 13"/>
                <a:gd name="T11" fmla="*/ 272 h 331"/>
                <a:gd name="T12" fmla="*/ 4 w 13"/>
                <a:gd name="T13" fmla="*/ 225 h 331"/>
                <a:gd name="T14" fmla="*/ 6 w 13"/>
                <a:gd name="T15" fmla="*/ 218 h 331"/>
                <a:gd name="T16" fmla="*/ 6 w 13"/>
                <a:gd name="T17" fmla="*/ 272 h 331"/>
                <a:gd name="T18" fmla="*/ 8 w 13"/>
                <a:gd name="T19" fmla="*/ 331 h 331"/>
                <a:gd name="T20" fmla="*/ 8 w 13"/>
                <a:gd name="T21" fmla="*/ 0 h 331"/>
                <a:gd name="T22" fmla="*/ 9 w 13"/>
                <a:gd name="T23" fmla="*/ 225 h 331"/>
                <a:gd name="T24" fmla="*/ 9 w 13"/>
                <a:gd name="T25" fmla="*/ 281 h 331"/>
                <a:gd name="T26" fmla="*/ 11 w 13"/>
                <a:gd name="T27" fmla="*/ 260 h 331"/>
                <a:gd name="T28" fmla="*/ 11 w 13"/>
                <a:gd name="T29" fmla="*/ 231 h 331"/>
                <a:gd name="T30" fmla="*/ 13 w 13"/>
                <a:gd name="T31" fmla="*/ 266 h 331"/>
                <a:gd name="T32" fmla="*/ 13 w 13"/>
                <a:gd name="T33" fmla="*/ 222 h 3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31"/>
                <a:gd name="T53" fmla="*/ 13 w 13"/>
                <a:gd name="T54" fmla="*/ 331 h 3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31">
                  <a:moveTo>
                    <a:pt x="0" y="227"/>
                  </a:moveTo>
                  <a:lnTo>
                    <a:pt x="0" y="329"/>
                  </a:lnTo>
                  <a:lnTo>
                    <a:pt x="0" y="27"/>
                  </a:lnTo>
                  <a:lnTo>
                    <a:pt x="2" y="227"/>
                  </a:lnTo>
                  <a:lnTo>
                    <a:pt x="2" y="266"/>
                  </a:lnTo>
                  <a:lnTo>
                    <a:pt x="4" y="272"/>
                  </a:lnTo>
                  <a:lnTo>
                    <a:pt x="4" y="225"/>
                  </a:lnTo>
                  <a:lnTo>
                    <a:pt x="6" y="218"/>
                  </a:lnTo>
                  <a:lnTo>
                    <a:pt x="6" y="272"/>
                  </a:lnTo>
                  <a:lnTo>
                    <a:pt x="8" y="331"/>
                  </a:lnTo>
                  <a:lnTo>
                    <a:pt x="8" y="0"/>
                  </a:lnTo>
                  <a:lnTo>
                    <a:pt x="9" y="225"/>
                  </a:lnTo>
                  <a:lnTo>
                    <a:pt x="9" y="281"/>
                  </a:lnTo>
                  <a:lnTo>
                    <a:pt x="11" y="260"/>
                  </a:lnTo>
                  <a:lnTo>
                    <a:pt x="11" y="231"/>
                  </a:lnTo>
                  <a:lnTo>
                    <a:pt x="13" y="266"/>
                  </a:lnTo>
                  <a:lnTo>
                    <a:pt x="13" y="22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9" name="Freeform 187"/>
            <p:cNvSpPr>
              <a:spLocks/>
            </p:cNvSpPr>
            <p:nvPr/>
          </p:nvSpPr>
          <p:spPr bwMode="auto">
            <a:xfrm>
              <a:off x="1358" y="2486"/>
              <a:ext cx="15" cy="318"/>
            </a:xfrm>
            <a:custGeom>
              <a:avLst/>
              <a:gdLst>
                <a:gd name="T0" fmla="*/ 0 w 15"/>
                <a:gd name="T1" fmla="*/ 216 h 318"/>
                <a:gd name="T2" fmla="*/ 2 w 15"/>
                <a:gd name="T3" fmla="*/ 210 h 318"/>
                <a:gd name="T4" fmla="*/ 2 w 15"/>
                <a:gd name="T5" fmla="*/ 268 h 318"/>
                <a:gd name="T6" fmla="*/ 4 w 15"/>
                <a:gd name="T7" fmla="*/ 318 h 318"/>
                <a:gd name="T8" fmla="*/ 4 w 15"/>
                <a:gd name="T9" fmla="*/ 0 h 318"/>
                <a:gd name="T10" fmla="*/ 6 w 15"/>
                <a:gd name="T11" fmla="*/ 216 h 318"/>
                <a:gd name="T12" fmla="*/ 6 w 15"/>
                <a:gd name="T13" fmla="*/ 262 h 318"/>
                <a:gd name="T14" fmla="*/ 7 w 15"/>
                <a:gd name="T15" fmla="*/ 256 h 318"/>
                <a:gd name="T16" fmla="*/ 7 w 15"/>
                <a:gd name="T17" fmla="*/ 214 h 318"/>
                <a:gd name="T18" fmla="*/ 9 w 15"/>
                <a:gd name="T19" fmla="*/ 221 h 318"/>
                <a:gd name="T20" fmla="*/ 9 w 15"/>
                <a:gd name="T21" fmla="*/ 264 h 318"/>
                <a:gd name="T22" fmla="*/ 11 w 15"/>
                <a:gd name="T23" fmla="*/ 271 h 318"/>
                <a:gd name="T24" fmla="*/ 11 w 15"/>
                <a:gd name="T25" fmla="*/ 214 h 318"/>
                <a:gd name="T26" fmla="*/ 13 w 15"/>
                <a:gd name="T27" fmla="*/ 314 h 318"/>
                <a:gd name="T28" fmla="*/ 13 w 15"/>
                <a:gd name="T29" fmla="*/ 19 h 318"/>
                <a:gd name="T30" fmla="*/ 15 w 15"/>
                <a:gd name="T31" fmla="*/ 266 h 318"/>
                <a:gd name="T32" fmla="*/ 15 w 15"/>
                <a:gd name="T33" fmla="*/ 206 h 3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318"/>
                <a:gd name="T53" fmla="*/ 15 w 15"/>
                <a:gd name="T54" fmla="*/ 318 h 3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318">
                  <a:moveTo>
                    <a:pt x="0" y="216"/>
                  </a:moveTo>
                  <a:lnTo>
                    <a:pt x="2" y="210"/>
                  </a:lnTo>
                  <a:lnTo>
                    <a:pt x="2" y="268"/>
                  </a:lnTo>
                  <a:lnTo>
                    <a:pt x="4" y="318"/>
                  </a:lnTo>
                  <a:lnTo>
                    <a:pt x="4" y="0"/>
                  </a:lnTo>
                  <a:lnTo>
                    <a:pt x="6" y="216"/>
                  </a:lnTo>
                  <a:lnTo>
                    <a:pt x="6" y="262"/>
                  </a:lnTo>
                  <a:lnTo>
                    <a:pt x="7" y="256"/>
                  </a:lnTo>
                  <a:lnTo>
                    <a:pt x="7" y="214"/>
                  </a:lnTo>
                  <a:lnTo>
                    <a:pt x="9" y="221"/>
                  </a:lnTo>
                  <a:lnTo>
                    <a:pt x="9" y="264"/>
                  </a:lnTo>
                  <a:lnTo>
                    <a:pt x="11" y="271"/>
                  </a:lnTo>
                  <a:lnTo>
                    <a:pt x="11" y="214"/>
                  </a:lnTo>
                  <a:lnTo>
                    <a:pt x="13" y="314"/>
                  </a:lnTo>
                  <a:lnTo>
                    <a:pt x="13" y="19"/>
                  </a:lnTo>
                  <a:lnTo>
                    <a:pt x="15" y="266"/>
                  </a:lnTo>
                  <a:lnTo>
                    <a:pt x="15" y="20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0" name="Freeform 188"/>
            <p:cNvSpPr>
              <a:spLocks/>
            </p:cNvSpPr>
            <p:nvPr/>
          </p:nvSpPr>
          <p:spPr bwMode="auto">
            <a:xfrm>
              <a:off x="1373" y="2498"/>
              <a:ext cx="12" cy="308"/>
            </a:xfrm>
            <a:custGeom>
              <a:avLst/>
              <a:gdLst>
                <a:gd name="T0" fmla="*/ 0 w 12"/>
                <a:gd name="T1" fmla="*/ 194 h 308"/>
                <a:gd name="T2" fmla="*/ 0 w 12"/>
                <a:gd name="T3" fmla="*/ 202 h 308"/>
                <a:gd name="T4" fmla="*/ 0 w 12"/>
                <a:gd name="T5" fmla="*/ 256 h 308"/>
                <a:gd name="T6" fmla="*/ 1 w 12"/>
                <a:gd name="T7" fmla="*/ 244 h 308"/>
                <a:gd name="T8" fmla="*/ 1 w 12"/>
                <a:gd name="T9" fmla="*/ 200 h 308"/>
                <a:gd name="T10" fmla="*/ 3 w 12"/>
                <a:gd name="T11" fmla="*/ 308 h 308"/>
                <a:gd name="T12" fmla="*/ 3 w 12"/>
                <a:gd name="T13" fmla="*/ 0 h 308"/>
                <a:gd name="T14" fmla="*/ 5 w 12"/>
                <a:gd name="T15" fmla="*/ 194 h 308"/>
                <a:gd name="T16" fmla="*/ 5 w 12"/>
                <a:gd name="T17" fmla="*/ 254 h 308"/>
                <a:gd name="T18" fmla="*/ 7 w 12"/>
                <a:gd name="T19" fmla="*/ 231 h 308"/>
                <a:gd name="T20" fmla="*/ 7 w 12"/>
                <a:gd name="T21" fmla="*/ 204 h 308"/>
                <a:gd name="T22" fmla="*/ 9 w 12"/>
                <a:gd name="T23" fmla="*/ 194 h 308"/>
                <a:gd name="T24" fmla="*/ 9 w 12"/>
                <a:gd name="T25" fmla="*/ 242 h 308"/>
                <a:gd name="T26" fmla="*/ 10 w 12"/>
                <a:gd name="T27" fmla="*/ 256 h 308"/>
                <a:gd name="T28" fmla="*/ 10 w 12"/>
                <a:gd name="T29" fmla="*/ 200 h 308"/>
                <a:gd name="T30" fmla="*/ 12 w 12"/>
                <a:gd name="T31" fmla="*/ 236 h 308"/>
                <a:gd name="T32" fmla="*/ 12 w 12"/>
                <a:gd name="T33" fmla="*/ 198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08"/>
                <a:gd name="T53" fmla="*/ 12 w 12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08">
                  <a:moveTo>
                    <a:pt x="0" y="194"/>
                  </a:moveTo>
                  <a:lnTo>
                    <a:pt x="0" y="202"/>
                  </a:lnTo>
                  <a:lnTo>
                    <a:pt x="0" y="256"/>
                  </a:lnTo>
                  <a:lnTo>
                    <a:pt x="1" y="244"/>
                  </a:lnTo>
                  <a:lnTo>
                    <a:pt x="1" y="200"/>
                  </a:lnTo>
                  <a:lnTo>
                    <a:pt x="3" y="308"/>
                  </a:lnTo>
                  <a:lnTo>
                    <a:pt x="3" y="0"/>
                  </a:lnTo>
                  <a:lnTo>
                    <a:pt x="5" y="194"/>
                  </a:lnTo>
                  <a:lnTo>
                    <a:pt x="5" y="254"/>
                  </a:lnTo>
                  <a:lnTo>
                    <a:pt x="7" y="231"/>
                  </a:lnTo>
                  <a:lnTo>
                    <a:pt x="7" y="204"/>
                  </a:lnTo>
                  <a:lnTo>
                    <a:pt x="9" y="194"/>
                  </a:lnTo>
                  <a:lnTo>
                    <a:pt x="9" y="242"/>
                  </a:lnTo>
                  <a:lnTo>
                    <a:pt x="10" y="256"/>
                  </a:lnTo>
                  <a:lnTo>
                    <a:pt x="10" y="200"/>
                  </a:lnTo>
                  <a:lnTo>
                    <a:pt x="12" y="236"/>
                  </a:lnTo>
                  <a:lnTo>
                    <a:pt x="12" y="198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1" name="Freeform 189"/>
            <p:cNvSpPr>
              <a:spLocks/>
            </p:cNvSpPr>
            <p:nvPr/>
          </p:nvSpPr>
          <p:spPr bwMode="auto">
            <a:xfrm>
              <a:off x="1385" y="2492"/>
              <a:ext cx="13" cy="321"/>
            </a:xfrm>
            <a:custGeom>
              <a:avLst/>
              <a:gdLst>
                <a:gd name="T0" fmla="*/ 0 w 13"/>
                <a:gd name="T1" fmla="*/ 204 h 321"/>
                <a:gd name="T2" fmla="*/ 0 w 13"/>
                <a:gd name="T3" fmla="*/ 204 h 321"/>
                <a:gd name="T4" fmla="*/ 0 w 13"/>
                <a:gd name="T5" fmla="*/ 248 h 321"/>
                <a:gd name="T6" fmla="*/ 2 w 13"/>
                <a:gd name="T7" fmla="*/ 248 h 321"/>
                <a:gd name="T8" fmla="*/ 2 w 13"/>
                <a:gd name="T9" fmla="*/ 194 h 321"/>
                <a:gd name="T10" fmla="*/ 4 w 13"/>
                <a:gd name="T11" fmla="*/ 213 h 321"/>
                <a:gd name="T12" fmla="*/ 4 w 13"/>
                <a:gd name="T13" fmla="*/ 244 h 321"/>
                <a:gd name="T14" fmla="*/ 6 w 13"/>
                <a:gd name="T15" fmla="*/ 260 h 321"/>
                <a:gd name="T16" fmla="*/ 6 w 13"/>
                <a:gd name="T17" fmla="*/ 196 h 321"/>
                <a:gd name="T18" fmla="*/ 7 w 13"/>
                <a:gd name="T19" fmla="*/ 310 h 321"/>
                <a:gd name="T20" fmla="*/ 7 w 13"/>
                <a:gd name="T21" fmla="*/ 0 h 321"/>
                <a:gd name="T22" fmla="*/ 9 w 13"/>
                <a:gd name="T23" fmla="*/ 208 h 321"/>
                <a:gd name="T24" fmla="*/ 9 w 13"/>
                <a:gd name="T25" fmla="*/ 321 h 321"/>
                <a:gd name="T26" fmla="*/ 11 w 13"/>
                <a:gd name="T27" fmla="*/ 250 h 321"/>
                <a:gd name="T28" fmla="*/ 11 w 13"/>
                <a:gd name="T29" fmla="*/ 200 h 321"/>
                <a:gd name="T30" fmla="*/ 13 w 13"/>
                <a:gd name="T31" fmla="*/ 242 h 321"/>
                <a:gd name="T32" fmla="*/ 13 w 13"/>
                <a:gd name="T33" fmla="*/ 206 h 3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1"/>
                <a:gd name="T53" fmla="*/ 13 w 13"/>
                <a:gd name="T54" fmla="*/ 321 h 3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1">
                  <a:moveTo>
                    <a:pt x="0" y="204"/>
                  </a:moveTo>
                  <a:lnTo>
                    <a:pt x="0" y="204"/>
                  </a:lnTo>
                  <a:lnTo>
                    <a:pt x="0" y="248"/>
                  </a:lnTo>
                  <a:lnTo>
                    <a:pt x="2" y="248"/>
                  </a:lnTo>
                  <a:lnTo>
                    <a:pt x="2" y="194"/>
                  </a:lnTo>
                  <a:lnTo>
                    <a:pt x="4" y="213"/>
                  </a:lnTo>
                  <a:lnTo>
                    <a:pt x="4" y="244"/>
                  </a:lnTo>
                  <a:lnTo>
                    <a:pt x="6" y="260"/>
                  </a:lnTo>
                  <a:lnTo>
                    <a:pt x="6" y="196"/>
                  </a:lnTo>
                  <a:lnTo>
                    <a:pt x="7" y="310"/>
                  </a:lnTo>
                  <a:lnTo>
                    <a:pt x="7" y="0"/>
                  </a:lnTo>
                  <a:lnTo>
                    <a:pt x="9" y="208"/>
                  </a:lnTo>
                  <a:lnTo>
                    <a:pt x="9" y="321"/>
                  </a:lnTo>
                  <a:lnTo>
                    <a:pt x="11" y="250"/>
                  </a:lnTo>
                  <a:lnTo>
                    <a:pt x="11" y="200"/>
                  </a:lnTo>
                  <a:lnTo>
                    <a:pt x="13" y="242"/>
                  </a:lnTo>
                  <a:lnTo>
                    <a:pt x="13" y="20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2" name="Freeform 190"/>
            <p:cNvSpPr>
              <a:spLocks/>
            </p:cNvSpPr>
            <p:nvPr/>
          </p:nvSpPr>
          <p:spPr bwMode="auto">
            <a:xfrm>
              <a:off x="1398" y="2494"/>
              <a:ext cx="13" cy="298"/>
            </a:xfrm>
            <a:custGeom>
              <a:avLst/>
              <a:gdLst>
                <a:gd name="T0" fmla="*/ 0 w 13"/>
                <a:gd name="T1" fmla="*/ 204 h 298"/>
                <a:gd name="T2" fmla="*/ 0 w 13"/>
                <a:gd name="T3" fmla="*/ 298 h 298"/>
                <a:gd name="T4" fmla="*/ 0 w 13"/>
                <a:gd name="T5" fmla="*/ 0 h 298"/>
                <a:gd name="T6" fmla="*/ 2 w 13"/>
                <a:gd name="T7" fmla="*/ 198 h 298"/>
                <a:gd name="T8" fmla="*/ 2 w 13"/>
                <a:gd name="T9" fmla="*/ 252 h 298"/>
                <a:gd name="T10" fmla="*/ 3 w 13"/>
                <a:gd name="T11" fmla="*/ 238 h 298"/>
                <a:gd name="T12" fmla="*/ 3 w 13"/>
                <a:gd name="T13" fmla="*/ 198 h 298"/>
                <a:gd name="T14" fmla="*/ 5 w 13"/>
                <a:gd name="T15" fmla="*/ 183 h 298"/>
                <a:gd name="T16" fmla="*/ 5 w 13"/>
                <a:gd name="T17" fmla="*/ 256 h 298"/>
                <a:gd name="T18" fmla="*/ 7 w 13"/>
                <a:gd name="T19" fmla="*/ 258 h 298"/>
                <a:gd name="T20" fmla="*/ 7 w 13"/>
                <a:gd name="T21" fmla="*/ 206 h 298"/>
                <a:gd name="T22" fmla="*/ 9 w 13"/>
                <a:gd name="T23" fmla="*/ 204 h 298"/>
                <a:gd name="T24" fmla="*/ 9 w 13"/>
                <a:gd name="T25" fmla="*/ 263 h 298"/>
                <a:gd name="T26" fmla="*/ 11 w 13"/>
                <a:gd name="T27" fmla="*/ 254 h 298"/>
                <a:gd name="T28" fmla="*/ 11 w 13"/>
                <a:gd name="T29" fmla="*/ 190 h 298"/>
                <a:gd name="T30" fmla="*/ 13 w 13"/>
                <a:gd name="T31" fmla="*/ 238 h 298"/>
                <a:gd name="T32" fmla="*/ 13 w 13"/>
                <a:gd name="T33" fmla="*/ 206 h 29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298"/>
                <a:gd name="T53" fmla="*/ 13 w 13"/>
                <a:gd name="T54" fmla="*/ 298 h 29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298">
                  <a:moveTo>
                    <a:pt x="0" y="204"/>
                  </a:moveTo>
                  <a:lnTo>
                    <a:pt x="0" y="298"/>
                  </a:lnTo>
                  <a:lnTo>
                    <a:pt x="0" y="0"/>
                  </a:lnTo>
                  <a:lnTo>
                    <a:pt x="2" y="198"/>
                  </a:lnTo>
                  <a:lnTo>
                    <a:pt x="2" y="252"/>
                  </a:lnTo>
                  <a:lnTo>
                    <a:pt x="3" y="238"/>
                  </a:lnTo>
                  <a:lnTo>
                    <a:pt x="3" y="198"/>
                  </a:lnTo>
                  <a:lnTo>
                    <a:pt x="5" y="183"/>
                  </a:lnTo>
                  <a:lnTo>
                    <a:pt x="5" y="256"/>
                  </a:lnTo>
                  <a:lnTo>
                    <a:pt x="7" y="258"/>
                  </a:lnTo>
                  <a:lnTo>
                    <a:pt x="7" y="206"/>
                  </a:lnTo>
                  <a:lnTo>
                    <a:pt x="9" y="204"/>
                  </a:lnTo>
                  <a:lnTo>
                    <a:pt x="9" y="263"/>
                  </a:lnTo>
                  <a:lnTo>
                    <a:pt x="11" y="254"/>
                  </a:lnTo>
                  <a:lnTo>
                    <a:pt x="11" y="190"/>
                  </a:lnTo>
                  <a:lnTo>
                    <a:pt x="13" y="238"/>
                  </a:lnTo>
                  <a:lnTo>
                    <a:pt x="13" y="20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3" name="Freeform 191"/>
            <p:cNvSpPr>
              <a:spLocks/>
            </p:cNvSpPr>
            <p:nvPr/>
          </p:nvSpPr>
          <p:spPr bwMode="auto">
            <a:xfrm>
              <a:off x="1411" y="2684"/>
              <a:ext cx="12" cy="70"/>
            </a:xfrm>
            <a:custGeom>
              <a:avLst/>
              <a:gdLst>
                <a:gd name="T0" fmla="*/ 0 w 12"/>
                <a:gd name="T1" fmla="*/ 16 h 70"/>
                <a:gd name="T2" fmla="*/ 0 w 12"/>
                <a:gd name="T3" fmla="*/ 14 h 70"/>
                <a:gd name="T4" fmla="*/ 0 w 12"/>
                <a:gd name="T5" fmla="*/ 48 h 70"/>
                <a:gd name="T6" fmla="*/ 1 w 12"/>
                <a:gd name="T7" fmla="*/ 62 h 70"/>
                <a:gd name="T8" fmla="*/ 1 w 12"/>
                <a:gd name="T9" fmla="*/ 4 h 70"/>
                <a:gd name="T10" fmla="*/ 3 w 12"/>
                <a:gd name="T11" fmla="*/ 16 h 70"/>
                <a:gd name="T12" fmla="*/ 3 w 12"/>
                <a:gd name="T13" fmla="*/ 64 h 70"/>
                <a:gd name="T14" fmla="*/ 5 w 12"/>
                <a:gd name="T15" fmla="*/ 54 h 70"/>
                <a:gd name="T16" fmla="*/ 5 w 12"/>
                <a:gd name="T17" fmla="*/ 16 h 70"/>
                <a:gd name="T18" fmla="*/ 7 w 12"/>
                <a:gd name="T19" fmla="*/ 12 h 70"/>
                <a:gd name="T20" fmla="*/ 7 w 12"/>
                <a:gd name="T21" fmla="*/ 70 h 70"/>
                <a:gd name="T22" fmla="*/ 9 w 12"/>
                <a:gd name="T23" fmla="*/ 58 h 70"/>
                <a:gd name="T24" fmla="*/ 9 w 12"/>
                <a:gd name="T25" fmla="*/ 16 h 70"/>
                <a:gd name="T26" fmla="*/ 10 w 12"/>
                <a:gd name="T27" fmla="*/ 0 h 70"/>
                <a:gd name="T28" fmla="*/ 10 w 12"/>
                <a:gd name="T29" fmla="*/ 70 h 70"/>
                <a:gd name="T30" fmla="*/ 12 w 12"/>
                <a:gd name="T31" fmla="*/ 45 h 70"/>
                <a:gd name="T32" fmla="*/ 12 w 12"/>
                <a:gd name="T33" fmla="*/ 27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0"/>
                <a:gd name="T53" fmla="*/ 12 w 12"/>
                <a:gd name="T54" fmla="*/ 70 h 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0">
                  <a:moveTo>
                    <a:pt x="0" y="16"/>
                  </a:moveTo>
                  <a:lnTo>
                    <a:pt x="0" y="14"/>
                  </a:lnTo>
                  <a:lnTo>
                    <a:pt x="0" y="48"/>
                  </a:lnTo>
                  <a:lnTo>
                    <a:pt x="1" y="62"/>
                  </a:lnTo>
                  <a:lnTo>
                    <a:pt x="1" y="4"/>
                  </a:lnTo>
                  <a:lnTo>
                    <a:pt x="3" y="16"/>
                  </a:lnTo>
                  <a:lnTo>
                    <a:pt x="3" y="64"/>
                  </a:lnTo>
                  <a:lnTo>
                    <a:pt x="5" y="54"/>
                  </a:lnTo>
                  <a:lnTo>
                    <a:pt x="5" y="16"/>
                  </a:lnTo>
                  <a:lnTo>
                    <a:pt x="7" y="12"/>
                  </a:lnTo>
                  <a:lnTo>
                    <a:pt x="7" y="70"/>
                  </a:lnTo>
                  <a:lnTo>
                    <a:pt x="9" y="58"/>
                  </a:lnTo>
                  <a:lnTo>
                    <a:pt x="9" y="16"/>
                  </a:lnTo>
                  <a:lnTo>
                    <a:pt x="10" y="0"/>
                  </a:lnTo>
                  <a:lnTo>
                    <a:pt x="10" y="70"/>
                  </a:lnTo>
                  <a:lnTo>
                    <a:pt x="12" y="45"/>
                  </a:lnTo>
                  <a:lnTo>
                    <a:pt x="12" y="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4" name="Freeform 192"/>
            <p:cNvSpPr>
              <a:spLocks/>
            </p:cNvSpPr>
            <p:nvPr/>
          </p:nvSpPr>
          <p:spPr bwMode="auto">
            <a:xfrm>
              <a:off x="1423" y="2688"/>
              <a:ext cx="15" cy="75"/>
            </a:xfrm>
            <a:custGeom>
              <a:avLst/>
              <a:gdLst>
                <a:gd name="T0" fmla="*/ 0 w 15"/>
                <a:gd name="T1" fmla="*/ 23 h 75"/>
                <a:gd name="T2" fmla="*/ 2 w 15"/>
                <a:gd name="T3" fmla="*/ 6 h 75"/>
                <a:gd name="T4" fmla="*/ 2 w 15"/>
                <a:gd name="T5" fmla="*/ 62 h 75"/>
                <a:gd name="T6" fmla="*/ 4 w 15"/>
                <a:gd name="T7" fmla="*/ 66 h 75"/>
                <a:gd name="T8" fmla="*/ 4 w 15"/>
                <a:gd name="T9" fmla="*/ 0 h 75"/>
                <a:gd name="T10" fmla="*/ 6 w 15"/>
                <a:gd name="T11" fmla="*/ 4 h 75"/>
                <a:gd name="T12" fmla="*/ 6 w 15"/>
                <a:gd name="T13" fmla="*/ 60 h 75"/>
                <a:gd name="T14" fmla="*/ 7 w 15"/>
                <a:gd name="T15" fmla="*/ 58 h 75"/>
                <a:gd name="T16" fmla="*/ 7 w 15"/>
                <a:gd name="T17" fmla="*/ 12 h 75"/>
                <a:gd name="T18" fmla="*/ 9 w 15"/>
                <a:gd name="T19" fmla="*/ 10 h 75"/>
                <a:gd name="T20" fmla="*/ 9 w 15"/>
                <a:gd name="T21" fmla="*/ 69 h 75"/>
                <a:gd name="T22" fmla="*/ 11 w 15"/>
                <a:gd name="T23" fmla="*/ 58 h 75"/>
                <a:gd name="T24" fmla="*/ 11 w 15"/>
                <a:gd name="T25" fmla="*/ 19 h 75"/>
                <a:gd name="T26" fmla="*/ 13 w 15"/>
                <a:gd name="T27" fmla="*/ 17 h 75"/>
                <a:gd name="T28" fmla="*/ 13 w 15"/>
                <a:gd name="T29" fmla="*/ 75 h 75"/>
                <a:gd name="T30" fmla="*/ 15 w 15"/>
                <a:gd name="T31" fmla="*/ 60 h 75"/>
                <a:gd name="T32" fmla="*/ 15 w 15"/>
                <a:gd name="T33" fmla="*/ 39 h 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75"/>
                <a:gd name="T53" fmla="*/ 15 w 15"/>
                <a:gd name="T54" fmla="*/ 75 h 7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75">
                  <a:moveTo>
                    <a:pt x="0" y="23"/>
                  </a:moveTo>
                  <a:lnTo>
                    <a:pt x="2" y="6"/>
                  </a:lnTo>
                  <a:lnTo>
                    <a:pt x="2" y="62"/>
                  </a:lnTo>
                  <a:lnTo>
                    <a:pt x="4" y="66"/>
                  </a:lnTo>
                  <a:lnTo>
                    <a:pt x="4" y="0"/>
                  </a:lnTo>
                  <a:lnTo>
                    <a:pt x="6" y="4"/>
                  </a:lnTo>
                  <a:lnTo>
                    <a:pt x="6" y="60"/>
                  </a:lnTo>
                  <a:lnTo>
                    <a:pt x="7" y="58"/>
                  </a:lnTo>
                  <a:lnTo>
                    <a:pt x="7" y="12"/>
                  </a:lnTo>
                  <a:lnTo>
                    <a:pt x="9" y="10"/>
                  </a:lnTo>
                  <a:lnTo>
                    <a:pt x="9" y="69"/>
                  </a:lnTo>
                  <a:lnTo>
                    <a:pt x="11" y="58"/>
                  </a:lnTo>
                  <a:lnTo>
                    <a:pt x="11" y="19"/>
                  </a:lnTo>
                  <a:lnTo>
                    <a:pt x="13" y="17"/>
                  </a:lnTo>
                  <a:lnTo>
                    <a:pt x="13" y="75"/>
                  </a:lnTo>
                  <a:lnTo>
                    <a:pt x="15" y="60"/>
                  </a:lnTo>
                  <a:lnTo>
                    <a:pt x="15" y="3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5" name="Freeform 193"/>
            <p:cNvSpPr>
              <a:spLocks/>
            </p:cNvSpPr>
            <p:nvPr/>
          </p:nvSpPr>
          <p:spPr bwMode="auto">
            <a:xfrm>
              <a:off x="1438" y="2498"/>
              <a:ext cx="12" cy="323"/>
            </a:xfrm>
            <a:custGeom>
              <a:avLst/>
              <a:gdLst>
                <a:gd name="T0" fmla="*/ 0 w 12"/>
                <a:gd name="T1" fmla="*/ 229 h 323"/>
                <a:gd name="T2" fmla="*/ 0 w 12"/>
                <a:gd name="T3" fmla="*/ 321 h 323"/>
                <a:gd name="T4" fmla="*/ 0 w 12"/>
                <a:gd name="T5" fmla="*/ 0 h 323"/>
                <a:gd name="T6" fmla="*/ 1 w 12"/>
                <a:gd name="T7" fmla="*/ 215 h 323"/>
                <a:gd name="T8" fmla="*/ 1 w 12"/>
                <a:gd name="T9" fmla="*/ 261 h 323"/>
                <a:gd name="T10" fmla="*/ 3 w 12"/>
                <a:gd name="T11" fmla="*/ 263 h 323"/>
                <a:gd name="T12" fmla="*/ 3 w 12"/>
                <a:gd name="T13" fmla="*/ 213 h 323"/>
                <a:gd name="T14" fmla="*/ 5 w 12"/>
                <a:gd name="T15" fmla="*/ 221 h 323"/>
                <a:gd name="T16" fmla="*/ 5 w 12"/>
                <a:gd name="T17" fmla="*/ 252 h 323"/>
                <a:gd name="T18" fmla="*/ 7 w 12"/>
                <a:gd name="T19" fmla="*/ 323 h 323"/>
                <a:gd name="T20" fmla="*/ 7 w 12"/>
                <a:gd name="T21" fmla="*/ 0 h 323"/>
                <a:gd name="T22" fmla="*/ 9 w 12"/>
                <a:gd name="T23" fmla="*/ 217 h 323"/>
                <a:gd name="T24" fmla="*/ 9 w 12"/>
                <a:gd name="T25" fmla="*/ 267 h 323"/>
                <a:gd name="T26" fmla="*/ 10 w 12"/>
                <a:gd name="T27" fmla="*/ 252 h 323"/>
                <a:gd name="T28" fmla="*/ 10 w 12"/>
                <a:gd name="T29" fmla="*/ 207 h 323"/>
                <a:gd name="T30" fmla="*/ 12 w 12"/>
                <a:gd name="T31" fmla="*/ 240 h 323"/>
                <a:gd name="T32" fmla="*/ 12 w 12"/>
                <a:gd name="T33" fmla="*/ 221 h 3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23"/>
                <a:gd name="T53" fmla="*/ 12 w 12"/>
                <a:gd name="T54" fmla="*/ 323 h 3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23">
                  <a:moveTo>
                    <a:pt x="0" y="229"/>
                  </a:moveTo>
                  <a:lnTo>
                    <a:pt x="0" y="321"/>
                  </a:lnTo>
                  <a:lnTo>
                    <a:pt x="0" y="0"/>
                  </a:lnTo>
                  <a:lnTo>
                    <a:pt x="1" y="215"/>
                  </a:lnTo>
                  <a:lnTo>
                    <a:pt x="1" y="261"/>
                  </a:lnTo>
                  <a:lnTo>
                    <a:pt x="3" y="263"/>
                  </a:lnTo>
                  <a:lnTo>
                    <a:pt x="3" y="213"/>
                  </a:lnTo>
                  <a:lnTo>
                    <a:pt x="5" y="221"/>
                  </a:lnTo>
                  <a:lnTo>
                    <a:pt x="5" y="252"/>
                  </a:lnTo>
                  <a:lnTo>
                    <a:pt x="7" y="323"/>
                  </a:lnTo>
                  <a:lnTo>
                    <a:pt x="7" y="0"/>
                  </a:lnTo>
                  <a:lnTo>
                    <a:pt x="9" y="217"/>
                  </a:lnTo>
                  <a:lnTo>
                    <a:pt x="9" y="267"/>
                  </a:lnTo>
                  <a:lnTo>
                    <a:pt x="10" y="252"/>
                  </a:lnTo>
                  <a:lnTo>
                    <a:pt x="10" y="207"/>
                  </a:lnTo>
                  <a:lnTo>
                    <a:pt x="12" y="240"/>
                  </a:lnTo>
                  <a:lnTo>
                    <a:pt x="12" y="2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6" name="Freeform 194"/>
            <p:cNvSpPr>
              <a:spLocks/>
            </p:cNvSpPr>
            <p:nvPr/>
          </p:nvSpPr>
          <p:spPr bwMode="auto">
            <a:xfrm>
              <a:off x="1450" y="2494"/>
              <a:ext cx="13" cy="323"/>
            </a:xfrm>
            <a:custGeom>
              <a:avLst/>
              <a:gdLst>
                <a:gd name="T0" fmla="*/ 0 w 13"/>
                <a:gd name="T1" fmla="*/ 225 h 323"/>
                <a:gd name="T2" fmla="*/ 0 w 13"/>
                <a:gd name="T3" fmla="*/ 200 h 323"/>
                <a:gd name="T4" fmla="*/ 0 w 13"/>
                <a:gd name="T5" fmla="*/ 256 h 323"/>
                <a:gd name="T6" fmla="*/ 2 w 13"/>
                <a:gd name="T7" fmla="*/ 254 h 323"/>
                <a:gd name="T8" fmla="*/ 2 w 13"/>
                <a:gd name="T9" fmla="*/ 217 h 323"/>
                <a:gd name="T10" fmla="*/ 4 w 13"/>
                <a:gd name="T11" fmla="*/ 323 h 323"/>
                <a:gd name="T12" fmla="*/ 4 w 13"/>
                <a:gd name="T13" fmla="*/ 15 h 323"/>
                <a:gd name="T14" fmla="*/ 6 w 13"/>
                <a:gd name="T15" fmla="*/ 208 h 323"/>
                <a:gd name="T16" fmla="*/ 6 w 13"/>
                <a:gd name="T17" fmla="*/ 254 h 323"/>
                <a:gd name="T18" fmla="*/ 8 w 13"/>
                <a:gd name="T19" fmla="*/ 260 h 323"/>
                <a:gd name="T20" fmla="*/ 8 w 13"/>
                <a:gd name="T21" fmla="*/ 200 h 323"/>
                <a:gd name="T22" fmla="*/ 9 w 13"/>
                <a:gd name="T23" fmla="*/ 315 h 323"/>
                <a:gd name="T24" fmla="*/ 9 w 13"/>
                <a:gd name="T25" fmla="*/ 0 h 323"/>
                <a:gd name="T26" fmla="*/ 11 w 13"/>
                <a:gd name="T27" fmla="*/ 217 h 323"/>
                <a:gd name="T28" fmla="*/ 11 w 13"/>
                <a:gd name="T29" fmla="*/ 260 h 323"/>
                <a:gd name="T30" fmla="*/ 13 w 13"/>
                <a:gd name="T31" fmla="*/ 246 h 323"/>
                <a:gd name="T32" fmla="*/ 13 w 13"/>
                <a:gd name="T33" fmla="*/ 219 h 3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3"/>
                <a:gd name="T53" fmla="*/ 13 w 13"/>
                <a:gd name="T54" fmla="*/ 323 h 3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3">
                  <a:moveTo>
                    <a:pt x="0" y="225"/>
                  </a:moveTo>
                  <a:lnTo>
                    <a:pt x="0" y="200"/>
                  </a:lnTo>
                  <a:lnTo>
                    <a:pt x="0" y="256"/>
                  </a:lnTo>
                  <a:lnTo>
                    <a:pt x="2" y="254"/>
                  </a:lnTo>
                  <a:lnTo>
                    <a:pt x="2" y="217"/>
                  </a:lnTo>
                  <a:lnTo>
                    <a:pt x="4" y="323"/>
                  </a:lnTo>
                  <a:lnTo>
                    <a:pt x="4" y="15"/>
                  </a:lnTo>
                  <a:lnTo>
                    <a:pt x="6" y="208"/>
                  </a:lnTo>
                  <a:lnTo>
                    <a:pt x="6" y="254"/>
                  </a:lnTo>
                  <a:lnTo>
                    <a:pt x="8" y="260"/>
                  </a:lnTo>
                  <a:lnTo>
                    <a:pt x="8" y="200"/>
                  </a:lnTo>
                  <a:lnTo>
                    <a:pt x="9" y="315"/>
                  </a:lnTo>
                  <a:lnTo>
                    <a:pt x="9" y="0"/>
                  </a:lnTo>
                  <a:lnTo>
                    <a:pt x="11" y="217"/>
                  </a:lnTo>
                  <a:lnTo>
                    <a:pt x="11" y="260"/>
                  </a:lnTo>
                  <a:lnTo>
                    <a:pt x="13" y="246"/>
                  </a:lnTo>
                  <a:lnTo>
                    <a:pt x="13" y="21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7" name="Freeform 195"/>
            <p:cNvSpPr>
              <a:spLocks/>
            </p:cNvSpPr>
            <p:nvPr/>
          </p:nvSpPr>
          <p:spPr bwMode="auto">
            <a:xfrm>
              <a:off x="1463" y="2486"/>
              <a:ext cx="13" cy="329"/>
            </a:xfrm>
            <a:custGeom>
              <a:avLst/>
              <a:gdLst>
                <a:gd name="T0" fmla="*/ 0 w 13"/>
                <a:gd name="T1" fmla="*/ 227 h 329"/>
                <a:gd name="T2" fmla="*/ 0 w 13"/>
                <a:gd name="T3" fmla="*/ 304 h 329"/>
                <a:gd name="T4" fmla="*/ 0 w 13"/>
                <a:gd name="T5" fmla="*/ 4 h 329"/>
                <a:gd name="T6" fmla="*/ 2 w 13"/>
                <a:gd name="T7" fmla="*/ 227 h 329"/>
                <a:gd name="T8" fmla="*/ 2 w 13"/>
                <a:gd name="T9" fmla="*/ 323 h 329"/>
                <a:gd name="T10" fmla="*/ 4 w 13"/>
                <a:gd name="T11" fmla="*/ 279 h 329"/>
                <a:gd name="T12" fmla="*/ 4 w 13"/>
                <a:gd name="T13" fmla="*/ 221 h 329"/>
                <a:gd name="T14" fmla="*/ 5 w 13"/>
                <a:gd name="T15" fmla="*/ 210 h 329"/>
                <a:gd name="T16" fmla="*/ 5 w 13"/>
                <a:gd name="T17" fmla="*/ 262 h 329"/>
                <a:gd name="T18" fmla="*/ 7 w 13"/>
                <a:gd name="T19" fmla="*/ 329 h 329"/>
                <a:gd name="T20" fmla="*/ 7 w 13"/>
                <a:gd name="T21" fmla="*/ 0 h 329"/>
                <a:gd name="T22" fmla="*/ 9 w 13"/>
                <a:gd name="T23" fmla="*/ 214 h 329"/>
                <a:gd name="T24" fmla="*/ 9 w 13"/>
                <a:gd name="T25" fmla="*/ 262 h 329"/>
                <a:gd name="T26" fmla="*/ 11 w 13"/>
                <a:gd name="T27" fmla="*/ 266 h 329"/>
                <a:gd name="T28" fmla="*/ 11 w 13"/>
                <a:gd name="T29" fmla="*/ 210 h 329"/>
                <a:gd name="T30" fmla="*/ 13 w 13"/>
                <a:gd name="T31" fmla="*/ 252 h 329"/>
                <a:gd name="T32" fmla="*/ 13 w 13"/>
                <a:gd name="T33" fmla="*/ 229 h 3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9"/>
                <a:gd name="T53" fmla="*/ 13 w 13"/>
                <a:gd name="T54" fmla="*/ 329 h 3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9">
                  <a:moveTo>
                    <a:pt x="0" y="227"/>
                  </a:moveTo>
                  <a:lnTo>
                    <a:pt x="0" y="304"/>
                  </a:lnTo>
                  <a:lnTo>
                    <a:pt x="0" y="4"/>
                  </a:lnTo>
                  <a:lnTo>
                    <a:pt x="2" y="227"/>
                  </a:lnTo>
                  <a:lnTo>
                    <a:pt x="2" y="323"/>
                  </a:lnTo>
                  <a:lnTo>
                    <a:pt x="4" y="279"/>
                  </a:lnTo>
                  <a:lnTo>
                    <a:pt x="4" y="221"/>
                  </a:lnTo>
                  <a:lnTo>
                    <a:pt x="5" y="210"/>
                  </a:lnTo>
                  <a:lnTo>
                    <a:pt x="5" y="262"/>
                  </a:lnTo>
                  <a:lnTo>
                    <a:pt x="7" y="329"/>
                  </a:lnTo>
                  <a:lnTo>
                    <a:pt x="7" y="0"/>
                  </a:lnTo>
                  <a:lnTo>
                    <a:pt x="9" y="214"/>
                  </a:lnTo>
                  <a:lnTo>
                    <a:pt x="9" y="262"/>
                  </a:lnTo>
                  <a:lnTo>
                    <a:pt x="11" y="266"/>
                  </a:lnTo>
                  <a:lnTo>
                    <a:pt x="11" y="210"/>
                  </a:lnTo>
                  <a:lnTo>
                    <a:pt x="13" y="252"/>
                  </a:lnTo>
                  <a:lnTo>
                    <a:pt x="13" y="229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8" name="Freeform 196"/>
            <p:cNvSpPr>
              <a:spLocks/>
            </p:cNvSpPr>
            <p:nvPr/>
          </p:nvSpPr>
          <p:spPr bwMode="auto">
            <a:xfrm>
              <a:off x="1476" y="2496"/>
              <a:ext cx="12" cy="313"/>
            </a:xfrm>
            <a:custGeom>
              <a:avLst/>
              <a:gdLst>
                <a:gd name="T0" fmla="*/ 0 w 12"/>
                <a:gd name="T1" fmla="*/ 219 h 313"/>
                <a:gd name="T2" fmla="*/ 0 w 12"/>
                <a:gd name="T3" fmla="*/ 198 h 313"/>
                <a:gd name="T4" fmla="*/ 0 w 12"/>
                <a:gd name="T5" fmla="*/ 256 h 313"/>
                <a:gd name="T6" fmla="*/ 1 w 12"/>
                <a:gd name="T7" fmla="*/ 313 h 313"/>
                <a:gd name="T8" fmla="*/ 1 w 12"/>
                <a:gd name="T9" fmla="*/ 0 h 313"/>
                <a:gd name="T10" fmla="*/ 3 w 12"/>
                <a:gd name="T11" fmla="*/ 204 h 313"/>
                <a:gd name="T12" fmla="*/ 3 w 12"/>
                <a:gd name="T13" fmla="*/ 254 h 313"/>
                <a:gd name="T14" fmla="*/ 5 w 12"/>
                <a:gd name="T15" fmla="*/ 250 h 313"/>
                <a:gd name="T16" fmla="*/ 5 w 12"/>
                <a:gd name="T17" fmla="*/ 202 h 313"/>
                <a:gd name="T18" fmla="*/ 7 w 12"/>
                <a:gd name="T19" fmla="*/ 206 h 313"/>
                <a:gd name="T20" fmla="*/ 7 w 12"/>
                <a:gd name="T21" fmla="*/ 242 h 313"/>
                <a:gd name="T22" fmla="*/ 9 w 12"/>
                <a:gd name="T23" fmla="*/ 250 h 313"/>
                <a:gd name="T24" fmla="*/ 9 w 12"/>
                <a:gd name="T25" fmla="*/ 202 h 313"/>
                <a:gd name="T26" fmla="*/ 10 w 12"/>
                <a:gd name="T27" fmla="*/ 209 h 313"/>
                <a:gd name="T28" fmla="*/ 10 w 12"/>
                <a:gd name="T29" fmla="*/ 246 h 313"/>
                <a:gd name="T30" fmla="*/ 12 w 12"/>
                <a:gd name="T31" fmla="*/ 238 h 313"/>
                <a:gd name="T32" fmla="*/ 12 w 12"/>
                <a:gd name="T33" fmla="*/ 206 h 3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13"/>
                <a:gd name="T53" fmla="*/ 12 w 12"/>
                <a:gd name="T54" fmla="*/ 313 h 3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13">
                  <a:moveTo>
                    <a:pt x="0" y="219"/>
                  </a:moveTo>
                  <a:lnTo>
                    <a:pt x="0" y="198"/>
                  </a:lnTo>
                  <a:lnTo>
                    <a:pt x="0" y="256"/>
                  </a:lnTo>
                  <a:lnTo>
                    <a:pt x="1" y="313"/>
                  </a:lnTo>
                  <a:lnTo>
                    <a:pt x="1" y="0"/>
                  </a:lnTo>
                  <a:lnTo>
                    <a:pt x="3" y="204"/>
                  </a:lnTo>
                  <a:lnTo>
                    <a:pt x="3" y="254"/>
                  </a:lnTo>
                  <a:lnTo>
                    <a:pt x="5" y="250"/>
                  </a:lnTo>
                  <a:lnTo>
                    <a:pt x="5" y="202"/>
                  </a:lnTo>
                  <a:lnTo>
                    <a:pt x="7" y="206"/>
                  </a:lnTo>
                  <a:lnTo>
                    <a:pt x="7" y="242"/>
                  </a:lnTo>
                  <a:lnTo>
                    <a:pt x="9" y="250"/>
                  </a:lnTo>
                  <a:lnTo>
                    <a:pt x="9" y="202"/>
                  </a:lnTo>
                  <a:lnTo>
                    <a:pt x="10" y="209"/>
                  </a:lnTo>
                  <a:lnTo>
                    <a:pt x="10" y="246"/>
                  </a:lnTo>
                  <a:lnTo>
                    <a:pt x="12" y="238"/>
                  </a:lnTo>
                  <a:lnTo>
                    <a:pt x="12" y="20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9" name="Freeform 197"/>
            <p:cNvSpPr>
              <a:spLocks/>
            </p:cNvSpPr>
            <p:nvPr/>
          </p:nvSpPr>
          <p:spPr bwMode="auto">
            <a:xfrm>
              <a:off x="1488" y="2488"/>
              <a:ext cx="13" cy="308"/>
            </a:xfrm>
            <a:custGeom>
              <a:avLst/>
              <a:gdLst>
                <a:gd name="T0" fmla="*/ 0 w 13"/>
                <a:gd name="T1" fmla="*/ 214 h 308"/>
                <a:gd name="T2" fmla="*/ 0 w 13"/>
                <a:gd name="T3" fmla="*/ 260 h 308"/>
                <a:gd name="T4" fmla="*/ 0 w 13"/>
                <a:gd name="T5" fmla="*/ 73 h 308"/>
                <a:gd name="T6" fmla="*/ 2 w 13"/>
                <a:gd name="T7" fmla="*/ 2 h 308"/>
                <a:gd name="T8" fmla="*/ 2 w 13"/>
                <a:gd name="T9" fmla="*/ 308 h 308"/>
                <a:gd name="T10" fmla="*/ 4 w 13"/>
                <a:gd name="T11" fmla="*/ 252 h 308"/>
                <a:gd name="T12" fmla="*/ 4 w 13"/>
                <a:gd name="T13" fmla="*/ 204 h 308"/>
                <a:gd name="T14" fmla="*/ 6 w 13"/>
                <a:gd name="T15" fmla="*/ 196 h 308"/>
                <a:gd name="T16" fmla="*/ 6 w 13"/>
                <a:gd name="T17" fmla="*/ 254 h 308"/>
                <a:gd name="T18" fmla="*/ 7 w 13"/>
                <a:gd name="T19" fmla="*/ 241 h 308"/>
                <a:gd name="T20" fmla="*/ 7 w 13"/>
                <a:gd name="T21" fmla="*/ 200 h 308"/>
                <a:gd name="T22" fmla="*/ 9 w 13"/>
                <a:gd name="T23" fmla="*/ 185 h 308"/>
                <a:gd name="T24" fmla="*/ 9 w 13"/>
                <a:gd name="T25" fmla="*/ 239 h 308"/>
                <a:gd name="T26" fmla="*/ 11 w 13"/>
                <a:gd name="T27" fmla="*/ 302 h 308"/>
                <a:gd name="T28" fmla="*/ 11 w 13"/>
                <a:gd name="T29" fmla="*/ 0 h 308"/>
                <a:gd name="T30" fmla="*/ 13 w 13"/>
                <a:gd name="T31" fmla="*/ 262 h 308"/>
                <a:gd name="T32" fmla="*/ 13 w 13"/>
                <a:gd name="T33" fmla="*/ 20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08"/>
                <a:gd name="T53" fmla="*/ 13 w 13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08">
                  <a:moveTo>
                    <a:pt x="0" y="214"/>
                  </a:moveTo>
                  <a:lnTo>
                    <a:pt x="0" y="260"/>
                  </a:lnTo>
                  <a:lnTo>
                    <a:pt x="0" y="73"/>
                  </a:lnTo>
                  <a:lnTo>
                    <a:pt x="2" y="2"/>
                  </a:lnTo>
                  <a:lnTo>
                    <a:pt x="2" y="308"/>
                  </a:lnTo>
                  <a:lnTo>
                    <a:pt x="4" y="252"/>
                  </a:lnTo>
                  <a:lnTo>
                    <a:pt x="4" y="204"/>
                  </a:lnTo>
                  <a:lnTo>
                    <a:pt x="6" y="196"/>
                  </a:lnTo>
                  <a:lnTo>
                    <a:pt x="6" y="254"/>
                  </a:lnTo>
                  <a:lnTo>
                    <a:pt x="7" y="241"/>
                  </a:lnTo>
                  <a:lnTo>
                    <a:pt x="7" y="200"/>
                  </a:lnTo>
                  <a:lnTo>
                    <a:pt x="9" y="185"/>
                  </a:lnTo>
                  <a:lnTo>
                    <a:pt x="9" y="239"/>
                  </a:lnTo>
                  <a:lnTo>
                    <a:pt x="11" y="302"/>
                  </a:lnTo>
                  <a:lnTo>
                    <a:pt x="11" y="0"/>
                  </a:lnTo>
                  <a:lnTo>
                    <a:pt x="13" y="262"/>
                  </a:lnTo>
                  <a:lnTo>
                    <a:pt x="13" y="20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0" name="Freeform 198"/>
            <p:cNvSpPr>
              <a:spLocks/>
            </p:cNvSpPr>
            <p:nvPr/>
          </p:nvSpPr>
          <p:spPr bwMode="auto">
            <a:xfrm>
              <a:off x="1501" y="2680"/>
              <a:ext cx="14" cy="60"/>
            </a:xfrm>
            <a:custGeom>
              <a:avLst/>
              <a:gdLst>
                <a:gd name="T0" fmla="*/ 0 w 14"/>
                <a:gd name="T1" fmla="*/ 8 h 60"/>
                <a:gd name="T2" fmla="*/ 2 w 14"/>
                <a:gd name="T3" fmla="*/ 18 h 60"/>
                <a:gd name="T4" fmla="*/ 2 w 14"/>
                <a:gd name="T5" fmla="*/ 54 h 60"/>
                <a:gd name="T6" fmla="*/ 4 w 14"/>
                <a:gd name="T7" fmla="*/ 60 h 60"/>
                <a:gd name="T8" fmla="*/ 4 w 14"/>
                <a:gd name="T9" fmla="*/ 4 h 60"/>
                <a:gd name="T10" fmla="*/ 5 w 14"/>
                <a:gd name="T11" fmla="*/ 12 h 60"/>
                <a:gd name="T12" fmla="*/ 5 w 14"/>
                <a:gd name="T13" fmla="*/ 49 h 60"/>
                <a:gd name="T14" fmla="*/ 7 w 14"/>
                <a:gd name="T15" fmla="*/ 60 h 60"/>
                <a:gd name="T16" fmla="*/ 7 w 14"/>
                <a:gd name="T17" fmla="*/ 14 h 60"/>
                <a:gd name="T18" fmla="*/ 9 w 14"/>
                <a:gd name="T19" fmla="*/ 16 h 60"/>
                <a:gd name="T20" fmla="*/ 9 w 14"/>
                <a:gd name="T21" fmla="*/ 58 h 60"/>
                <a:gd name="T22" fmla="*/ 11 w 14"/>
                <a:gd name="T23" fmla="*/ 58 h 60"/>
                <a:gd name="T24" fmla="*/ 11 w 14"/>
                <a:gd name="T25" fmla="*/ 2 h 60"/>
                <a:gd name="T26" fmla="*/ 13 w 14"/>
                <a:gd name="T27" fmla="*/ 0 h 60"/>
                <a:gd name="T28" fmla="*/ 13 w 14"/>
                <a:gd name="T29" fmla="*/ 60 h 60"/>
                <a:gd name="T30" fmla="*/ 14 w 14"/>
                <a:gd name="T31" fmla="*/ 49 h 60"/>
                <a:gd name="T32" fmla="*/ 14 w 14"/>
                <a:gd name="T33" fmla="*/ 12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0"/>
                <a:gd name="T53" fmla="*/ 14 w 14"/>
                <a:gd name="T54" fmla="*/ 60 h 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0">
                  <a:moveTo>
                    <a:pt x="0" y="8"/>
                  </a:moveTo>
                  <a:lnTo>
                    <a:pt x="2" y="18"/>
                  </a:lnTo>
                  <a:lnTo>
                    <a:pt x="2" y="54"/>
                  </a:lnTo>
                  <a:lnTo>
                    <a:pt x="4" y="60"/>
                  </a:lnTo>
                  <a:lnTo>
                    <a:pt x="4" y="4"/>
                  </a:lnTo>
                  <a:lnTo>
                    <a:pt x="5" y="12"/>
                  </a:lnTo>
                  <a:lnTo>
                    <a:pt x="5" y="49"/>
                  </a:lnTo>
                  <a:lnTo>
                    <a:pt x="7" y="60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60"/>
                  </a:lnTo>
                  <a:lnTo>
                    <a:pt x="14" y="49"/>
                  </a:lnTo>
                  <a:lnTo>
                    <a:pt x="14" y="1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1" name="Freeform 199"/>
            <p:cNvSpPr>
              <a:spLocks/>
            </p:cNvSpPr>
            <p:nvPr/>
          </p:nvSpPr>
          <p:spPr bwMode="auto">
            <a:xfrm>
              <a:off x="1515" y="2684"/>
              <a:ext cx="13" cy="70"/>
            </a:xfrm>
            <a:custGeom>
              <a:avLst/>
              <a:gdLst>
                <a:gd name="T0" fmla="*/ 0 w 13"/>
                <a:gd name="T1" fmla="*/ 8 h 70"/>
                <a:gd name="T2" fmla="*/ 0 w 13"/>
                <a:gd name="T3" fmla="*/ 0 h 70"/>
                <a:gd name="T4" fmla="*/ 0 w 13"/>
                <a:gd name="T5" fmla="*/ 70 h 70"/>
                <a:gd name="T6" fmla="*/ 2 w 13"/>
                <a:gd name="T7" fmla="*/ 56 h 70"/>
                <a:gd name="T8" fmla="*/ 2 w 13"/>
                <a:gd name="T9" fmla="*/ 0 h 70"/>
                <a:gd name="T10" fmla="*/ 4 w 13"/>
                <a:gd name="T11" fmla="*/ 10 h 70"/>
                <a:gd name="T12" fmla="*/ 4 w 13"/>
                <a:gd name="T13" fmla="*/ 50 h 70"/>
                <a:gd name="T14" fmla="*/ 6 w 13"/>
                <a:gd name="T15" fmla="*/ 58 h 70"/>
                <a:gd name="T16" fmla="*/ 6 w 13"/>
                <a:gd name="T17" fmla="*/ 8 h 70"/>
                <a:gd name="T18" fmla="*/ 8 w 13"/>
                <a:gd name="T19" fmla="*/ 2 h 70"/>
                <a:gd name="T20" fmla="*/ 8 w 13"/>
                <a:gd name="T21" fmla="*/ 45 h 70"/>
                <a:gd name="T22" fmla="*/ 9 w 13"/>
                <a:gd name="T23" fmla="*/ 52 h 70"/>
                <a:gd name="T24" fmla="*/ 9 w 13"/>
                <a:gd name="T25" fmla="*/ 2 h 70"/>
                <a:gd name="T26" fmla="*/ 11 w 13"/>
                <a:gd name="T27" fmla="*/ 8 h 70"/>
                <a:gd name="T28" fmla="*/ 11 w 13"/>
                <a:gd name="T29" fmla="*/ 58 h 70"/>
                <a:gd name="T30" fmla="*/ 13 w 13"/>
                <a:gd name="T31" fmla="*/ 52 h 70"/>
                <a:gd name="T32" fmla="*/ 13 w 13"/>
                <a:gd name="T33" fmla="*/ 16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0"/>
                <a:gd name="T53" fmla="*/ 13 w 13"/>
                <a:gd name="T54" fmla="*/ 70 h 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0">
                  <a:moveTo>
                    <a:pt x="0" y="8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2" y="56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50"/>
                  </a:lnTo>
                  <a:lnTo>
                    <a:pt x="6" y="5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45"/>
                  </a:lnTo>
                  <a:lnTo>
                    <a:pt x="9" y="52"/>
                  </a:lnTo>
                  <a:lnTo>
                    <a:pt x="9" y="2"/>
                  </a:lnTo>
                  <a:lnTo>
                    <a:pt x="11" y="8"/>
                  </a:lnTo>
                  <a:lnTo>
                    <a:pt x="11" y="58"/>
                  </a:lnTo>
                  <a:lnTo>
                    <a:pt x="13" y="52"/>
                  </a:lnTo>
                  <a:lnTo>
                    <a:pt x="13" y="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2" name="Freeform 200"/>
            <p:cNvSpPr>
              <a:spLocks/>
            </p:cNvSpPr>
            <p:nvPr/>
          </p:nvSpPr>
          <p:spPr bwMode="auto">
            <a:xfrm>
              <a:off x="1528" y="2675"/>
              <a:ext cx="13" cy="67"/>
            </a:xfrm>
            <a:custGeom>
              <a:avLst/>
              <a:gdLst>
                <a:gd name="T0" fmla="*/ 0 w 13"/>
                <a:gd name="T1" fmla="*/ 25 h 67"/>
                <a:gd name="T2" fmla="*/ 0 w 13"/>
                <a:gd name="T3" fmla="*/ 17 h 67"/>
                <a:gd name="T4" fmla="*/ 0 w 13"/>
                <a:gd name="T5" fmla="*/ 50 h 67"/>
                <a:gd name="T6" fmla="*/ 2 w 13"/>
                <a:gd name="T7" fmla="*/ 48 h 67"/>
                <a:gd name="T8" fmla="*/ 2 w 13"/>
                <a:gd name="T9" fmla="*/ 0 h 67"/>
                <a:gd name="T10" fmla="*/ 4 w 13"/>
                <a:gd name="T11" fmla="*/ 7 h 67"/>
                <a:gd name="T12" fmla="*/ 4 w 13"/>
                <a:gd name="T13" fmla="*/ 52 h 67"/>
                <a:gd name="T14" fmla="*/ 5 w 13"/>
                <a:gd name="T15" fmla="*/ 61 h 67"/>
                <a:gd name="T16" fmla="*/ 5 w 13"/>
                <a:gd name="T17" fmla="*/ 2 h 67"/>
                <a:gd name="T18" fmla="*/ 7 w 13"/>
                <a:gd name="T19" fmla="*/ 9 h 67"/>
                <a:gd name="T20" fmla="*/ 7 w 13"/>
                <a:gd name="T21" fmla="*/ 61 h 67"/>
                <a:gd name="T22" fmla="*/ 9 w 13"/>
                <a:gd name="T23" fmla="*/ 57 h 67"/>
                <a:gd name="T24" fmla="*/ 9 w 13"/>
                <a:gd name="T25" fmla="*/ 7 h 67"/>
                <a:gd name="T26" fmla="*/ 11 w 13"/>
                <a:gd name="T27" fmla="*/ 11 h 67"/>
                <a:gd name="T28" fmla="*/ 11 w 13"/>
                <a:gd name="T29" fmla="*/ 67 h 67"/>
                <a:gd name="T30" fmla="*/ 13 w 13"/>
                <a:gd name="T31" fmla="*/ 54 h 67"/>
                <a:gd name="T32" fmla="*/ 13 w 13"/>
                <a:gd name="T33" fmla="*/ 2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67"/>
                <a:gd name="T53" fmla="*/ 13 w 13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67">
                  <a:moveTo>
                    <a:pt x="0" y="25"/>
                  </a:moveTo>
                  <a:lnTo>
                    <a:pt x="0" y="17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2" y="0"/>
                  </a:lnTo>
                  <a:lnTo>
                    <a:pt x="4" y="7"/>
                  </a:lnTo>
                  <a:lnTo>
                    <a:pt x="4" y="52"/>
                  </a:lnTo>
                  <a:lnTo>
                    <a:pt x="5" y="61"/>
                  </a:lnTo>
                  <a:lnTo>
                    <a:pt x="5" y="2"/>
                  </a:lnTo>
                  <a:lnTo>
                    <a:pt x="7" y="9"/>
                  </a:lnTo>
                  <a:lnTo>
                    <a:pt x="7" y="61"/>
                  </a:lnTo>
                  <a:lnTo>
                    <a:pt x="9" y="57"/>
                  </a:lnTo>
                  <a:lnTo>
                    <a:pt x="9" y="7"/>
                  </a:lnTo>
                  <a:lnTo>
                    <a:pt x="11" y="11"/>
                  </a:lnTo>
                  <a:lnTo>
                    <a:pt x="11" y="67"/>
                  </a:lnTo>
                  <a:lnTo>
                    <a:pt x="13" y="54"/>
                  </a:lnTo>
                  <a:lnTo>
                    <a:pt x="13" y="27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3" name="Freeform 201"/>
            <p:cNvSpPr>
              <a:spLocks/>
            </p:cNvSpPr>
            <p:nvPr/>
          </p:nvSpPr>
          <p:spPr bwMode="auto">
            <a:xfrm>
              <a:off x="1541" y="2680"/>
              <a:ext cx="12" cy="72"/>
            </a:xfrm>
            <a:custGeom>
              <a:avLst/>
              <a:gdLst>
                <a:gd name="T0" fmla="*/ 0 w 12"/>
                <a:gd name="T1" fmla="*/ 22 h 72"/>
                <a:gd name="T2" fmla="*/ 0 w 12"/>
                <a:gd name="T3" fmla="*/ 18 h 72"/>
                <a:gd name="T4" fmla="*/ 0 w 12"/>
                <a:gd name="T5" fmla="*/ 49 h 72"/>
                <a:gd name="T6" fmla="*/ 1 w 12"/>
                <a:gd name="T7" fmla="*/ 62 h 72"/>
                <a:gd name="T8" fmla="*/ 1 w 12"/>
                <a:gd name="T9" fmla="*/ 6 h 72"/>
                <a:gd name="T10" fmla="*/ 3 w 12"/>
                <a:gd name="T11" fmla="*/ 6 h 72"/>
                <a:gd name="T12" fmla="*/ 3 w 12"/>
                <a:gd name="T13" fmla="*/ 45 h 72"/>
                <a:gd name="T14" fmla="*/ 5 w 12"/>
                <a:gd name="T15" fmla="*/ 66 h 72"/>
                <a:gd name="T16" fmla="*/ 5 w 12"/>
                <a:gd name="T17" fmla="*/ 0 h 72"/>
                <a:gd name="T18" fmla="*/ 7 w 12"/>
                <a:gd name="T19" fmla="*/ 16 h 72"/>
                <a:gd name="T20" fmla="*/ 7 w 12"/>
                <a:gd name="T21" fmla="*/ 58 h 72"/>
                <a:gd name="T22" fmla="*/ 9 w 12"/>
                <a:gd name="T23" fmla="*/ 52 h 72"/>
                <a:gd name="T24" fmla="*/ 9 w 12"/>
                <a:gd name="T25" fmla="*/ 12 h 72"/>
                <a:gd name="T26" fmla="*/ 11 w 12"/>
                <a:gd name="T27" fmla="*/ 16 h 72"/>
                <a:gd name="T28" fmla="*/ 11 w 12"/>
                <a:gd name="T29" fmla="*/ 72 h 72"/>
                <a:gd name="T30" fmla="*/ 12 w 12"/>
                <a:gd name="T31" fmla="*/ 54 h 72"/>
                <a:gd name="T32" fmla="*/ 12 w 12"/>
                <a:gd name="T33" fmla="*/ 2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72"/>
                <a:gd name="T53" fmla="*/ 12 w 12"/>
                <a:gd name="T54" fmla="*/ 72 h 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72">
                  <a:moveTo>
                    <a:pt x="0" y="22"/>
                  </a:moveTo>
                  <a:lnTo>
                    <a:pt x="0" y="18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1" y="6"/>
                  </a:lnTo>
                  <a:lnTo>
                    <a:pt x="3" y="6"/>
                  </a:lnTo>
                  <a:lnTo>
                    <a:pt x="3" y="45"/>
                  </a:lnTo>
                  <a:lnTo>
                    <a:pt x="5" y="66"/>
                  </a:lnTo>
                  <a:lnTo>
                    <a:pt x="5" y="0"/>
                  </a:lnTo>
                  <a:lnTo>
                    <a:pt x="7" y="16"/>
                  </a:lnTo>
                  <a:lnTo>
                    <a:pt x="7" y="58"/>
                  </a:lnTo>
                  <a:lnTo>
                    <a:pt x="9" y="52"/>
                  </a:lnTo>
                  <a:lnTo>
                    <a:pt x="9" y="12"/>
                  </a:lnTo>
                  <a:lnTo>
                    <a:pt x="11" y="16"/>
                  </a:lnTo>
                  <a:lnTo>
                    <a:pt x="11" y="72"/>
                  </a:lnTo>
                  <a:lnTo>
                    <a:pt x="12" y="54"/>
                  </a:lnTo>
                  <a:lnTo>
                    <a:pt x="12" y="22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4" name="Freeform 202"/>
            <p:cNvSpPr>
              <a:spLocks/>
            </p:cNvSpPr>
            <p:nvPr/>
          </p:nvSpPr>
          <p:spPr bwMode="auto">
            <a:xfrm>
              <a:off x="1553" y="2692"/>
              <a:ext cx="13" cy="71"/>
            </a:xfrm>
            <a:custGeom>
              <a:avLst/>
              <a:gdLst>
                <a:gd name="T0" fmla="*/ 0 w 13"/>
                <a:gd name="T1" fmla="*/ 10 h 71"/>
                <a:gd name="T2" fmla="*/ 0 w 13"/>
                <a:gd name="T3" fmla="*/ 4 h 71"/>
                <a:gd name="T4" fmla="*/ 0 w 13"/>
                <a:gd name="T5" fmla="*/ 46 h 71"/>
                <a:gd name="T6" fmla="*/ 2 w 13"/>
                <a:gd name="T7" fmla="*/ 50 h 71"/>
                <a:gd name="T8" fmla="*/ 2 w 13"/>
                <a:gd name="T9" fmla="*/ 2 h 71"/>
                <a:gd name="T10" fmla="*/ 4 w 13"/>
                <a:gd name="T11" fmla="*/ 10 h 71"/>
                <a:gd name="T12" fmla="*/ 4 w 13"/>
                <a:gd name="T13" fmla="*/ 62 h 71"/>
                <a:gd name="T14" fmla="*/ 6 w 13"/>
                <a:gd name="T15" fmla="*/ 62 h 71"/>
                <a:gd name="T16" fmla="*/ 6 w 13"/>
                <a:gd name="T17" fmla="*/ 6 h 71"/>
                <a:gd name="T18" fmla="*/ 8 w 13"/>
                <a:gd name="T19" fmla="*/ 0 h 71"/>
                <a:gd name="T20" fmla="*/ 8 w 13"/>
                <a:gd name="T21" fmla="*/ 60 h 71"/>
                <a:gd name="T22" fmla="*/ 9 w 13"/>
                <a:gd name="T23" fmla="*/ 44 h 71"/>
                <a:gd name="T24" fmla="*/ 9 w 13"/>
                <a:gd name="T25" fmla="*/ 13 h 71"/>
                <a:gd name="T26" fmla="*/ 11 w 13"/>
                <a:gd name="T27" fmla="*/ 8 h 71"/>
                <a:gd name="T28" fmla="*/ 11 w 13"/>
                <a:gd name="T29" fmla="*/ 71 h 71"/>
                <a:gd name="T30" fmla="*/ 13 w 13"/>
                <a:gd name="T31" fmla="*/ 50 h 71"/>
                <a:gd name="T32" fmla="*/ 13 w 13"/>
                <a:gd name="T33" fmla="*/ 21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1"/>
                <a:gd name="T53" fmla="*/ 13 w 13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1">
                  <a:moveTo>
                    <a:pt x="0" y="10"/>
                  </a:moveTo>
                  <a:lnTo>
                    <a:pt x="0" y="4"/>
                  </a:lnTo>
                  <a:lnTo>
                    <a:pt x="0" y="46"/>
                  </a:lnTo>
                  <a:lnTo>
                    <a:pt x="2" y="50"/>
                  </a:lnTo>
                  <a:lnTo>
                    <a:pt x="2" y="2"/>
                  </a:lnTo>
                  <a:lnTo>
                    <a:pt x="4" y="10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6" y="6"/>
                  </a:lnTo>
                  <a:lnTo>
                    <a:pt x="8" y="0"/>
                  </a:lnTo>
                  <a:lnTo>
                    <a:pt x="8" y="60"/>
                  </a:lnTo>
                  <a:lnTo>
                    <a:pt x="9" y="44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1" y="71"/>
                  </a:lnTo>
                  <a:lnTo>
                    <a:pt x="13" y="50"/>
                  </a:lnTo>
                  <a:lnTo>
                    <a:pt x="13" y="2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5" name="Freeform 203"/>
            <p:cNvSpPr>
              <a:spLocks/>
            </p:cNvSpPr>
            <p:nvPr/>
          </p:nvSpPr>
          <p:spPr bwMode="auto">
            <a:xfrm>
              <a:off x="1566" y="2698"/>
              <a:ext cx="14" cy="65"/>
            </a:xfrm>
            <a:custGeom>
              <a:avLst/>
              <a:gdLst>
                <a:gd name="T0" fmla="*/ 0 w 14"/>
                <a:gd name="T1" fmla="*/ 15 h 65"/>
                <a:gd name="T2" fmla="*/ 2 w 14"/>
                <a:gd name="T3" fmla="*/ 0 h 65"/>
                <a:gd name="T4" fmla="*/ 2 w 14"/>
                <a:gd name="T5" fmla="*/ 54 h 65"/>
                <a:gd name="T6" fmla="*/ 4 w 14"/>
                <a:gd name="T7" fmla="*/ 56 h 65"/>
                <a:gd name="T8" fmla="*/ 4 w 14"/>
                <a:gd name="T9" fmla="*/ 7 h 65"/>
                <a:gd name="T10" fmla="*/ 5 w 14"/>
                <a:gd name="T11" fmla="*/ 0 h 65"/>
                <a:gd name="T12" fmla="*/ 5 w 14"/>
                <a:gd name="T13" fmla="*/ 65 h 65"/>
                <a:gd name="T14" fmla="*/ 7 w 14"/>
                <a:gd name="T15" fmla="*/ 52 h 65"/>
                <a:gd name="T16" fmla="*/ 7 w 14"/>
                <a:gd name="T17" fmla="*/ 11 h 65"/>
                <a:gd name="T18" fmla="*/ 9 w 14"/>
                <a:gd name="T19" fmla="*/ 4 h 65"/>
                <a:gd name="T20" fmla="*/ 9 w 14"/>
                <a:gd name="T21" fmla="*/ 50 h 65"/>
                <a:gd name="T22" fmla="*/ 11 w 14"/>
                <a:gd name="T23" fmla="*/ 52 h 65"/>
                <a:gd name="T24" fmla="*/ 11 w 14"/>
                <a:gd name="T25" fmla="*/ 15 h 65"/>
                <a:gd name="T26" fmla="*/ 13 w 14"/>
                <a:gd name="T27" fmla="*/ 11 h 65"/>
                <a:gd name="T28" fmla="*/ 13 w 14"/>
                <a:gd name="T29" fmla="*/ 65 h 65"/>
                <a:gd name="T30" fmla="*/ 14 w 14"/>
                <a:gd name="T31" fmla="*/ 42 h 65"/>
                <a:gd name="T32" fmla="*/ 14 w 14"/>
                <a:gd name="T33" fmla="*/ 31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65"/>
                <a:gd name="T53" fmla="*/ 14 w 14"/>
                <a:gd name="T54" fmla="*/ 65 h 6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65">
                  <a:moveTo>
                    <a:pt x="0" y="15"/>
                  </a:moveTo>
                  <a:lnTo>
                    <a:pt x="2" y="0"/>
                  </a:lnTo>
                  <a:lnTo>
                    <a:pt x="2" y="54"/>
                  </a:lnTo>
                  <a:lnTo>
                    <a:pt x="4" y="56"/>
                  </a:lnTo>
                  <a:lnTo>
                    <a:pt x="4" y="7"/>
                  </a:lnTo>
                  <a:lnTo>
                    <a:pt x="5" y="0"/>
                  </a:lnTo>
                  <a:lnTo>
                    <a:pt x="5" y="65"/>
                  </a:lnTo>
                  <a:lnTo>
                    <a:pt x="7" y="52"/>
                  </a:lnTo>
                  <a:lnTo>
                    <a:pt x="7" y="11"/>
                  </a:lnTo>
                  <a:lnTo>
                    <a:pt x="9" y="4"/>
                  </a:lnTo>
                  <a:lnTo>
                    <a:pt x="9" y="50"/>
                  </a:lnTo>
                  <a:lnTo>
                    <a:pt x="11" y="52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3" y="65"/>
                  </a:lnTo>
                  <a:lnTo>
                    <a:pt x="14" y="42"/>
                  </a:lnTo>
                  <a:lnTo>
                    <a:pt x="14" y="31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6" name="Freeform 204"/>
            <p:cNvSpPr>
              <a:spLocks/>
            </p:cNvSpPr>
            <p:nvPr/>
          </p:nvSpPr>
          <p:spPr bwMode="auto">
            <a:xfrm>
              <a:off x="1580" y="2515"/>
              <a:ext cx="13" cy="316"/>
            </a:xfrm>
            <a:custGeom>
              <a:avLst/>
              <a:gdLst>
                <a:gd name="T0" fmla="*/ 0 w 13"/>
                <a:gd name="T1" fmla="*/ 214 h 316"/>
                <a:gd name="T2" fmla="*/ 0 w 13"/>
                <a:gd name="T3" fmla="*/ 198 h 316"/>
                <a:gd name="T4" fmla="*/ 0 w 13"/>
                <a:gd name="T5" fmla="*/ 254 h 316"/>
                <a:gd name="T6" fmla="*/ 2 w 13"/>
                <a:gd name="T7" fmla="*/ 252 h 316"/>
                <a:gd name="T8" fmla="*/ 2 w 13"/>
                <a:gd name="T9" fmla="*/ 198 h 316"/>
                <a:gd name="T10" fmla="*/ 4 w 13"/>
                <a:gd name="T11" fmla="*/ 196 h 316"/>
                <a:gd name="T12" fmla="*/ 4 w 13"/>
                <a:gd name="T13" fmla="*/ 250 h 316"/>
                <a:gd name="T14" fmla="*/ 6 w 13"/>
                <a:gd name="T15" fmla="*/ 239 h 316"/>
                <a:gd name="T16" fmla="*/ 6 w 13"/>
                <a:gd name="T17" fmla="*/ 204 h 316"/>
                <a:gd name="T18" fmla="*/ 8 w 13"/>
                <a:gd name="T19" fmla="*/ 316 h 316"/>
                <a:gd name="T20" fmla="*/ 8 w 13"/>
                <a:gd name="T21" fmla="*/ 0 h 316"/>
                <a:gd name="T22" fmla="*/ 9 w 13"/>
                <a:gd name="T23" fmla="*/ 204 h 316"/>
                <a:gd name="T24" fmla="*/ 9 w 13"/>
                <a:gd name="T25" fmla="*/ 289 h 316"/>
                <a:gd name="T26" fmla="*/ 11 w 13"/>
                <a:gd name="T27" fmla="*/ 258 h 316"/>
                <a:gd name="T28" fmla="*/ 11 w 13"/>
                <a:gd name="T29" fmla="*/ 200 h 316"/>
                <a:gd name="T30" fmla="*/ 13 w 13"/>
                <a:gd name="T31" fmla="*/ 233 h 316"/>
                <a:gd name="T32" fmla="*/ 13 w 13"/>
                <a:gd name="T33" fmla="*/ 210 h 3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16"/>
                <a:gd name="T53" fmla="*/ 13 w 13"/>
                <a:gd name="T54" fmla="*/ 316 h 3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16">
                  <a:moveTo>
                    <a:pt x="0" y="214"/>
                  </a:moveTo>
                  <a:lnTo>
                    <a:pt x="0" y="198"/>
                  </a:lnTo>
                  <a:lnTo>
                    <a:pt x="0" y="254"/>
                  </a:lnTo>
                  <a:lnTo>
                    <a:pt x="2" y="252"/>
                  </a:lnTo>
                  <a:lnTo>
                    <a:pt x="2" y="198"/>
                  </a:lnTo>
                  <a:lnTo>
                    <a:pt x="4" y="196"/>
                  </a:lnTo>
                  <a:lnTo>
                    <a:pt x="4" y="250"/>
                  </a:lnTo>
                  <a:lnTo>
                    <a:pt x="6" y="239"/>
                  </a:lnTo>
                  <a:lnTo>
                    <a:pt x="6" y="204"/>
                  </a:lnTo>
                  <a:lnTo>
                    <a:pt x="8" y="316"/>
                  </a:lnTo>
                  <a:lnTo>
                    <a:pt x="8" y="0"/>
                  </a:lnTo>
                  <a:lnTo>
                    <a:pt x="9" y="204"/>
                  </a:lnTo>
                  <a:lnTo>
                    <a:pt x="9" y="289"/>
                  </a:lnTo>
                  <a:lnTo>
                    <a:pt x="11" y="258"/>
                  </a:lnTo>
                  <a:lnTo>
                    <a:pt x="11" y="200"/>
                  </a:lnTo>
                  <a:lnTo>
                    <a:pt x="13" y="233"/>
                  </a:lnTo>
                  <a:lnTo>
                    <a:pt x="13" y="21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7" name="Freeform 205"/>
            <p:cNvSpPr>
              <a:spLocks/>
            </p:cNvSpPr>
            <p:nvPr/>
          </p:nvSpPr>
          <p:spPr bwMode="auto">
            <a:xfrm>
              <a:off x="1593" y="2515"/>
              <a:ext cx="13" cy="300"/>
            </a:xfrm>
            <a:custGeom>
              <a:avLst/>
              <a:gdLst>
                <a:gd name="T0" fmla="*/ 0 w 13"/>
                <a:gd name="T1" fmla="*/ 210 h 300"/>
                <a:gd name="T2" fmla="*/ 0 w 13"/>
                <a:gd name="T3" fmla="*/ 190 h 300"/>
                <a:gd name="T4" fmla="*/ 0 w 13"/>
                <a:gd name="T5" fmla="*/ 244 h 300"/>
                <a:gd name="T6" fmla="*/ 2 w 13"/>
                <a:gd name="T7" fmla="*/ 294 h 300"/>
                <a:gd name="T8" fmla="*/ 2 w 13"/>
                <a:gd name="T9" fmla="*/ 0 h 300"/>
                <a:gd name="T10" fmla="*/ 4 w 13"/>
                <a:gd name="T11" fmla="*/ 198 h 300"/>
                <a:gd name="T12" fmla="*/ 4 w 13"/>
                <a:gd name="T13" fmla="*/ 252 h 300"/>
                <a:gd name="T14" fmla="*/ 6 w 13"/>
                <a:gd name="T15" fmla="*/ 233 h 300"/>
                <a:gd name="T16" fmla="*/ 6 w 13"/>
                <a:gd name="T17" fmla="*/ 200 h 300"/>
                <a:gd name="T18" fmla="*/ 7 w 13"/>
                <a:gd name="T19" fmla="*/ 300 h 300"/>
                <a:gd name="T20" fmla="*/ 7 w 13"/>
                <a:gd name="T21" fmla="*/ 8 h 300"/>
                <a:gd name="T22" fmla="*/ 9 w 13"/>
                <a:gd name="T23" fmla="*/ 204 h 300"/>
                <a:gd name="T24" fmla="*/ 9 w 13"/>
                <a:gd name="T25" fmla="*/ 242 h 300"/>
                <a:gd name="T26" fmla="*/ 11 w 13"/>
                <a:gd name="T27" fmla="*/ 294 h 300"/>
                <a:gd name="T28" fmla="*/ 11 w 13"/>
                <a:gd name="T29" fmla="*/ 2 h 300"/>
                <a:gd name="T30" fmla="*/ 13 w 13"/>
                <a:gd name="T31" fmla="*/ 262 h 300"/>
                <a:gd name="T32" fmla="*/ 13 w 13"/>
                <a:gd name="T33" fmla="*/ 223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00"/>
                <a:gd name="T53" fmla="*/ 13 w 13"/>
                <a:gd name="T54" fmla="*/ 300 h 3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00">
                  <a:moveTo>
                    <a:pt x="0" y="210"/>
                  </a:moveTo>
                  <a:lnTo>
                    <a:pt x="0" y="190"/>
                  </a:lnTo>
                  <a:lnTo>
                    <a:pt x="0" y="244"/>
                  </a:lnTo>
                  <a:lnTo>
                    <a:pt x="2" y="294"/>
                  </a:lnTo>
                  <a:lnTo>
                    <a:pt x="2" y="0"/>
                  </a:lnTo>
                  <a:lnTo>
                    <a:pt x="4" y="198"/>
                  </a:lnTo>
                  <a:lnTo>
                    <a:pt x="4" y="252"/>
                  </a:lnTo>
                  <a:lnTo>
                    <a:pt x="6" y="233"/>
                  </a:lnTo>
                  <a:lnTo>
                    <a:pt x="6" y="200"/>
                  </a:lnTo>
                  <a:lnTo>
                    <a:pt x="7" y="300"/>
                  </a:lnTo>
                  <a:lnTo>
                    <a:pt x="7" y="8"/>
                  </a:lnTo>
                  <a:lnTo>
                    <a:pt x="9" y="204"/>
                  </a:lnTo>
                  <a:lnTo>
                    <a:pt x="9" y="242"/>
                  </a:lnTo>
                  <a:lnTo>
                    <a:pt x="11" y="294"/>
                  </a:lnTo>
                  <a:lnTo>
                    <a:pt x="11" y="2"/>
                  </a:lnTo>
                  <a:lnTo>
                    <a:pt x="13" y="262"/>
                  </a:lnTo>
                  <a:lnTo>
                    <a:pt x="13" y="223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8" name="Freeform 206"/>
            <p:cNvSpPr>
              <a:spLocks/>
            </p:cNvSpPr>
            <p:nvPr/>
          </p:nvSpPr>
          <p:spPr bwMode="auto">
            <a:xfrm>
              <a:off x="1606" y="2511"/>
              <a:ext cx="12" cy="308"/>
            </a:xfrm>
            <a:custGeom>
              <a:avLst/>
              <a:gdLst>
                <a:gd name="T0" fmla="*/ 0 w 12"/>
                <a:gd name="T1" fmla="*/ 227 h 308"/>
                <a:gd name="T2" fmla="*/ 0 w 12"/>
                <a:gd name="T3" fmla="*/ 252 h 308"/>
                <a:gd name="T4" fmla="*/ 0 w 12"/>
                <a:gd name="T5" fmla="*/ 200 h 308"/>
                <a:gd name="T6" fmla="*/ 2 w 12"/>
                <a:gd name="T7" fmla="*/ 210 h 308"/>
                <a:gd name="T8" fmla="*/ 2 w 12"/>
                <a:gd name="T9" fmla="*/ 239 h 308"/>
                <a:gd name="T10" fmla="*/ 3 w 12"/>
                <a:gd name="T11" fmla="*/ 256 h 308"/>
                <a:gd name="T12" fmla="*/ 3 w 12"/>
                <a:gd name="T13" fmla="*/ 31 h 308"/>
                <a:gd name="T14" fmla="*/ 5 w 12"/>
                <a:gd name="T15" fmla="*/ 0 h 308"/>
                <a:gd name="T16" fmla="*/ 5 w 12"/>
                <a:gd name="T17" fmla="*/ 308 h 308"/>
                <a:gd name="T18" fmla="*/ 7 w 12"/>
                <a:gd name="T19" fmla="*/ 243 h 308"/>
                <a:gd name="T20" fmla="*/ 7 w 12"/>
                <a:gd name="T21" fmla="*/ 196 h 308"/>
                <a:gd name="T22" fmla="*/ 9 w 12"/>
                <a:gd name="T23" fmla="*/ 198 h 308"/>
                <a:gd name="T24" fmla="*/ 9 w 12"/>
                <a:gd name="T25" fmla="*/ 262 h 308"/>
                <a:gd name="T26" fmla="*/ 11 w 12"/>
                <a:gd name="T27" fmla="*/ 306 h 308"/>
                <a:gd name="T28" fmla="*/ 11 w 12"/>
                <a:gd name="T29" fmla="*/ 8 h 308"/>
                <a:gd name="T30" fmla="*/ 12 w 12"/>
                <a:gd name="T31" fmla="*/ 239 h 308"/>
                <a:gd name="T32" fmla="*/ 12 w 12"/>
                <a:gd name="T33" fmla="*/ 216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308"/>
                <a:gd name="T53" fmla="*/ 12 w 12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308">
                  <a:moveTo>
                    <a:pt x="0" y="227"/>
                  </a:moveTo>
                  <a:lnTo>
                    <a:pt x="0" y="252"/>
                  </a:lnTo>
                  <a:lnTo>
                    <a:pt x="0" y="200"/>
                  </a:lnTo>
                  <a:lnTo>
                    <a:pt x="2" y="210"/>
                  </a:lnTo>
                  <a:lnTo>
                    <a:pt x="2" y="239"/>
                  </a:lnTo>
                  <a:lnTo>
                    <a:pt x="3" y="256"/>
                  </a:lnTo>
                  <a:lnTo>
                    <a:pt x="3" y="31"/>
                  </a:lnTo>
                  <a:lnTo>
                    <a:pt x="5" y="0"/>
                  </a:lnTo>
                  <a:lnTo>
                    <a:pt x="5" y="308"/>
                  </a:lnTo>
                  <a:lnTo>
                    <a:pt x="7" y="243"/>
                  </a:lnTo>
                  <a:lnTo>
                    <a:pt x="7" y="196"/>
                  </a:lnTo>
                  <a:lnTo>
                    <a:pt x="9" y="198"/>
                  </a:lnTo>
                  <a:lnTo>
                    <a:pt x="9" y="262"/>
                  </a:lnTo>
                  <a:lnTo>
                    <a:pt x="11" y="306"/>
                  </a:lnTo>
                  <a:lnTo>
                    <a:pt x="11" y="8"/>
                  </a:lnTo>
                  <a:lnTo>
                    <a:pt x="12" y="239"/>
                  </a:lnTo>
                  <a:lnTo>
                    <a:pt x="12" y="21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9" name="Freeform 207"/>
            <p:cNvSpPr>
              <a:spLocks/>
            </p:cNvSpPr>
            <p:nvPr/>
          </p:nvSpPr>
          <p:spPr bwMode="auto">
            <a:xfrm>
              <a:off x="1618" y="2476"/>
              <a:ext cx="13" cy="328"/>
            </a:xfrm>
            <a:custGeom>
              <a:avLst/>
              <a:gdLst>
                <a:gd name="T0" fmla="*/ 0 w 13"/>
                <a:gd name="T1" fmla="*/ 251 h 328"/>
                <a:gd name="T2" fmla="*/ 0 w 13"/>
                <a:gd name="T3" fmla="*/ 237 h 328"/>
                <a:gd name="T4" fmla="*/ 0 w 13"/>
                <a:gd name="T5" fmla="*/ 289 h 328"/>
                <a:gd name="T6" fmla="*/ 2 w 13"/>
                <a:gd name="T7" fmla="*/ 287 h 328"/>
                <a:gd name="T8" fmla="*/ 2 w 13"/>
                <a:gd name="T9" fmla="*/ 231 h 328"/>
                <a:gd name="T10" fmla="*/ 4 w 13"/>
                <a:gd name="T11" fmla="*/ 328 h 328"/>
                <a:gd name="T12" fmla="*/ 4 w 13"/>
                <a:gd name="T13" fmla="*/ 25 h 328"/>
                <a:gd name="T14" fmla="*/ 6 w 13"/>
                <a:gd name="T15" fmla="*/ 224 h 328"/>
                <a:gd name="T16" fmla="*/ 6 w 13"/>
                <a:gd name="T17" fmla="*/ 285 h 328"/>
                <a:gd name="T18" fmla="*/ 8 w 13"/>
                <a:gd name="T19" fmla="*/ 270 h 328"/>
                <a:gd name="T20" fmla="*/ 8 w 13"/>
                <a:gd name="T21" fmla="*/ 212 h 328"/>
                <a:gd name="T22" fmla="*/ 9 w 13"/>
                <a:gd name="T23" fmla="*/ 326 h 328"/>
                <a:gd name="T24" fmla="*/ 9 w 13"/>
                <a:gd name="T25" fmla="*/ 0 h 328"/>
                <a:gd name="T26" fmla="*/ 11 w 13"/>
                <a:gd name="T27" fmla="*/ 237 h 328"/>
                <a:gd name="T28" fmla="*/ 11 w 13"/>
                <a:gd name="T29" fmla="*/ 299 h 328"/>
                <a:gd name="T30" fmla="*/ 13 w 13"/>
                <a:gd name="T31" fmla="*/ 272 h 328"/>
                <a:gd name="T32" fmla="*/ 13 w 13"/>
                <a:gd name="T33" fmla="*/ 235 h 3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328"/>
                <a:gd name="T53" fmla="*/ 13 w 13"/>
                <a:gd name="T54" fmla="*/ 328 h 3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328">
                  <a:moveTo>
                    <a:pt x="0" y="251"/>
                  </a:moveTo>
                  <a:lnTo>
                    <a:pt x="0" y="237"/>
                  </a:lnTo>
                  <a:lnTo>
                    <a:pt x="0" y="289"/>
                  </a:lnTo>
                  <a:lnTo>
                    <a:pt x="2" y="287"/>
                  </a:lnTo>
                  <a:lnTo>
                    <a:pt x="2" y="231"/>
                  </a:lnTo>
                  <a:lnTo>
                    <a:pt x="4" y="328"/>
                  </a:lnTo>
                  <a:lnTo>
                    <a:pt x="4" y="25"/>
                  </a:lnTo>
                  <a:lnTo>
                    <a:pt x="6" y="224"/>
                  </a:lnTo>
                  <a:lnTo>
                    <a:pt x="6" y="285"/>
                  </a:lnTo>
                  <a:lnTo>
                    <a:pt x="8" y="270"/>
                  </a:lnTo>
                  <a:lnTo>
                    <a:pt x="8" y="212"/>
                  </a:lnTo>
                  <a:lnTo>
                    <a:pt x="9" y="326"/>
                  </a:lnTo>
                  <a:lnTo>
                    <a:pt x="9" y="0"/>
                  </a:lnTo>
                  <a:lnTo>
                    <a:pt x="11" y="237"/>
                  </a:lnTo>
                  <a:lnTo>
                    <a:pt x="11" y="299"/>
                  </a:lnTo>
                  <a:lnTo>
                    <a:pt x="13" y="272"/>
                  </a:lnTo>
                  <a:lnTo>
                    <a:pt x="13" y="235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60" name="Freeform 209"/>
            <p:cNvSpPr>
              <a:spLocks/>
            </p:cNvSpPr>
            <p:nvPr/>
          </p:nvSpPr>
          <p:spPr bwMode="auto">
            <a:xfrm>
              <a:off x="1631" y="2696"/>
              <a:ext cx="15" cy="71"/>
            </a:xfrm>
            <a:custGeom>
              <a:avLst/>
              <a:gdLst>
                <a:gd name="T0" fmla="*/ 0 w 15"/>
                <a:gd name="T1" fmla="*/ 15 h 71"/>
                <a:gd name="T2" fmla="*/ 2 w 15"/>
                <a:gd name="T3" fmla="*/ 0 h 71"/>
                <a:gd name="T4" fmla="*/ 2 w 15"/>
                <a:gd name="T5" fmla="*/ 44 h 71"/>
                <a:gd name="T6" fmla="*/ 4 w 15"/>
                <a:gd name="T7" fmla="*/ 54 h 71"/>
                <a:gd name="T8" fmla="*/ 4 w 15"/>
                <a:gd name="T9" fmla="*/ 9 h 71"/>
                <a:gd name="T10" fmla="*/ 5 w 15"/>
                <a:gd name="T11" fmla="*/ 13 h 71"/>
                <a:gd name="T12" fmla="*/ 5 w 15"/>
                <a:gd name="T13" fmla="*/ 50 h 71"/>
                <a:gd name="T14" fmla="*/ 7 w 15"/>
                <a:gd name="T15" fmla="*/ 50 h 71"/>
                <a:gd name="T16" fmla="*/ 7 w 15"/>
                <a:gd name="T17" fmla="*/ 4 h 71"/>
                <a:gd name="T18" fmla="*/ 9 w 15"/>
                <a:gd name="T19" fmla="*/ 13 h 71"/>
                <a:gd name="T20" fmla="*/ 9 w 15"/>
                <a:gd name="T21" fmla="*/ 46 h 71"/>
                <a:gd name="T22" fmla="*/ 11 w 15"/>
                <a:gd name="T23" fmla="*/ 71 h 71"/>
                <a:gd name="T24" fmla="*/ 11 w 15"/>
                <a:gd name="T25" fmla="*/ 17 h 71"/>
                <a:gd name="T26" fmla="*/ 13 w 15"/>
                <a:gd name="T27" fmla="*/ 6 h 71"/>
                <a:gd name="T28" fmla="*/ 13 w 15"/>
                <a:gd name="T29" fmla="*/ 52 h 71"/>
                <a:gd name="T30" fmla="*/ 15 w 15"/>
                <a:gd name="T31" fmla="*/ 52 h 71"/>
                <a:gd name="T32" fmla="*/ 15 w 15"/>
                <a:gd name="T33" fmla="*/ 6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71"/>
                <a:gd name="T53" fmla="*/ 15 w 15"/>
                <a:gd name="T54" fmla="*/ 71 h 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71">
                  <a:moveTo>
                    <a:pt x="0" y="15"/>
                  </a:moveTo>
                  <a:lnTo>
                    <a:pt x="2" y="0"/>
                  </a:lnTo>
                  <a:lnTo>
                    <a:pt x="2" y="44"/>
                  </a:lnTo>
                  <a:lnTo>
                    <a:pt x="4" y="54"/>
                  </a:lnTo>
                  <a:lnTo>
                    <a:pt x="4" y="9"/>
                  </a:lnTo>
                  <a:lnTo>
                    <a:pt x="5" y="13"/>
                  </a:lnTo>
                  <a:lnTo>
                    <a:pt x="5" y="50"/>
                  </a:lnTo>
                  <a:lnTo>
                    <a:pt x="7" y="50"/>
                  </a:lnTo>
                  <a:lnTo>
                    <a:pt x="7" y="4"/>
                  </a:lnTo>
                  <a:lnTo>
                    <a:pt x="9" y="13"/>
                  </a:lnTo>
                  <a:lnTo>
                    <a:pt x="9" y="46"/>
                  </a:lnTo>
                  <a:lnTo>
                    <a:pt x="11" y="71"/>
                  </a:lnTo>
                  <a:lnTo>
                    <a:pt x="11" y="17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15" y="52"/>
                  </a:lnTo>
                  <a:lnTo>
                    <a:pt x="15" y="6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61" name="Freeform 210"/>
            <p:cNvSpPr>
              <a:spLocks/>
            </p:cNvSpPr>
            <p:nvPr/>
          </p:nvSpPr>
          <p:spPr bwMode="auto">
            <a:xfrm>
              <a:off x="1646" y="2700"/>
              <a:ext cx="9" cy="57"/>
            </a:xfrm>
            <a:custGeom>
              <a:avLst/>
              <a:gdLst>
                <a:gd name="T0" fmla="*/ 0 w 9"/>
                <a:gd name="T1" fmla="*/ 2 h 57"/>
                <a:gd name="T2" fmla="*/ 0 w 9"/>
                <a:gd name="T3" fmla="*/ 5 h 57"/>
                <a:gd name="T4" fmla="*/ 0 w 9"/>
                <a:gd name="T5" fmla="*/ 48 h 57"/>
                <a:gd name="T6" fmla="*/ 1 w 9"/>
                <a:gd name="T7" fmla="*/ 57 h 57"/>
                <a:gd name="T8" fmla="*/ 1 w 9"/>
                <a:gd name="T9" fmla="*/ 11 h 57"/>
                <a:gd name="T10" fmla="*/ 3 w 9"/>
                <a:gd name="T11" fmla="*/ 7 h 57"/>
                <a:gd name="T12" fmla="*/ 3 w 9"/>
                <a:gd name="T13" fmla="*/ 42 h 57"/>
                <a:gd name="T14" fmla="*/ 5 w 9"/>
                <a:gd name="T15" fmla="*/ 57 h 57"/>
                <a:gd name="T16" fmla="*/ 5 w 9"/>
                <a:gd name="T17" fmla="*/ 2 h 57"/>
                <a:gd name="T18" fmla="*/ 7 w 9"/>
                <a:gd name="T19" fmla="*/ 5 h 57"/>
                <a:gd name="T20" fmla="*/ 7 w 9"/>
                <a:gd name="T21" fmla="*/ 38 h 57"/>
                <a:gd name="T22" fmla="*/ 9 w 9"/>
                <a:gd name="T23" fmla="*/ 52 h 57"/>
                <a:gd name="T24" fmla="*/ 9 w 9"/>
                <a:gd name="T25" fmla="*/ 5 h 57"/>
                <a:gd name="T26" fmla="*/ 9 w 9"/>
                <a:gd name="T27" fmla="*/ 38 h 57"/>
                <a:gd name="T28" fmla="*/ 9 w 9"/>
                <a:gd name="T29" fmla="*/ 0 h 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57"/>
                <a:gd name="T47" fmla="*/ 9 w 9"/>
                <a:gd name="T48" fmla="*/ 57 h 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57">
                  <a:moveTo>
                    <a:pt x="0" y="2"/>
                  </a:moveTo>
                  <a:lnTo>
                    <a:pt x="0" y="5"/>
                  </a:lnTo>
                  <a:lnTo>
                    <a:pt x="0" y="48"/>
                  </a:lnTo>
                  <a:lnTo>
                    <a:pt x="1" y="57"/>
                  </a:lnTo>
                  <a:lnTo>
                    <a:pt x="1" y="11"/>
                  </a:lnTo>
                  <a:lnTo>
                    <a:pt x="3" y="7"/>
                  </a:lnTo>
                  <a:lnTo>
                    <a:pt x="3" y="42"/>
                  </a:lnTo>
                  <a:lnTo>
                    <a:pt x="5" y="57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38"/>
                  </a:lnTo>
                  <a:lnTo>
                    <a:pt x="9" y="52"/>
                  </a:lnTo>
                  <a:lnTo>
                    <a:pt x="9" y="5"/>
                  </a:lnTo>
                  <a:lnTo>
                    <a:pt x="9" y="38"/>
                  </a:lnTo>
                  <a:lnTo>
                    <a:pt x="9" y="0"/>
                  </a:lnTo>
                </a:path>
              </a:pathLst>
            </a:custGeom>
            <a:noFill/>
            <a:ln w="31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36" name="Line 478"/>
          <p:cNvSpPr>
            <a:spLocks noChangeShapeType="1"/>
          </p:cNvSpPr>
          <p:nvPr/>
        </p:nvSpPr>
        <p:spPr bwMode="auto">
          <a:xfrm>
            <a:off x="3657600" y="3738563"/>
            <a:ext cx="0" cy="10080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7" name="AutoShape 479"/>
          <p:cNvSpPr>
            <a:spLocks noChangeArrowheads="1"/>
          </p:cNvSpPr>
          <p:nvPr/>
        </p:nvSpPr>
        <p:spPr bwMode="auto">
          <a:xfrm rot="5400000">
            <a:off x="3844132" y="4622007"/>
            <a:ext cx="288925" cy="249238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Line 480"/>
          <p:cNvSpPr>
            <a:spLocks noChangeShapeType="1"/>
          </p:cNvSpPr>
          <p:nvPr/>
        </p:nvSpPr>
        <p:spPr bwMode="auto">
          <a:xfrm>
            <a:off x="3648075" y="4746625"/>
            <a:ext cx="10795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9" name="Text Box 2"/>
          <p:cNvSpPr txBox="1">
            <a:spLocks noChangeArrowheads="1"/>
          </p:cNvSpPr>
          <p:nvPr/>
        </p:nvSpPr>
        <p:spPr bwMode="auto">
          <a:xfrm>
            <a:off x="1524000" y="1428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La </a:t>
            </a:r>
            <a:r>
              <a:rPr lang="en-US" sz="2800" dirty="0" err="1" smtClean="0">
                <a:solidFill>
                  <a:srgbClr val="FFFF00"/>
                </a:solidFill>
              </a:rPr>
              <a:t>electrofisiología</a:t>
            </a:r>
            <a:r>
              <a:rPr lang="en-US" sz="2800" dirty="0" smtClean="0">
                <a:solidFill>
                  <a:srgbClr val="FFFF00"/>
                </a:solidFill>
              </a:rPr>
              <a:t> neuronal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Clasificación neuronal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Clasificación por su anatomía: (a) dendritas, (b) soma y (c) axón. </a:t>
            </a:r>
          </a:p>
          <a:p>
            <a:r>
              <a:rPr lang="es-PE" dirty="0" smtClean="0"/>
              <a:t>Clasificación por su fisiología: (a) excitatoria y (b) inhibitoria. </a:t>
            </a:r>
          </a:p>
          <a:p>
            <a:r>
              <a:rPr lang="es-PE" dirty="0" smtClean="0"/>
              <a:t>Clasificación por su sinapsis: (a) eléctrica y (b) química. </a:t>
            </a:r>
          </a:p>
          <a:p>
            <a:r>
              <a:rPr lang="es-PE" dirty="0" smtClean="0"/>
              <a:t>Clasificación por sus patrones eléctricos: (a) tipo </a:t>
            </a:r>
            <a:r>
              <a:rPr lang="es-PE" dirty="0" err="1" smtClean="0"/>
              <a:t>spike</a:t>
            </a:r>
            <a:r>
              <a:rPr lang="es-PE" dirty="0" smtClean="0"/>
              <a:t>, (b) tipo </a:t>
            </a:r>
            <a:r>
              <a:rPr lang="es-PE" dirty="0" err="1" smtClean="0"/>
              <a:t>burst</a:t>
            </a:r>
            <a:r>
              <a:rPr lang="es-PE" dirty="0" smtClean="0"/>
              <a:t> y (c) variados.</a:t>
            </a:r>
          </a:p>
          <a:p>
            <a:r>
              <a:rPr lang="es-PE" dirty="0" smtClean="0"/>
              <a:t>Clasificación por su polaridad: (a) unipolar, (b) bipolar y (c) multipolar.</a:t>
            </a:r>
          </a:p>
          <a:p>
            <a:r>
              <a:rPr lang="es-PE" dirty="0" smtClean="0"/>
              <a:t>Clasificación por su localización: (a) aferente y (b) eferente.</a:t>
            </a:r>
          </a:p>
          <a:p>
            <a:r>
              <a:rPr lang="es-PE" dirty="0" smtClean="0"/>
              <a:t>Clasificación por su expresión genética.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535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cap="none" dirty="0" smtClean="0"/>
              <a:t>La morfología </a:t>
            </a:r>
            <a:r>
              <a:rPr lang="es-PE" cap="none" dirty="0" err="1" smtClean="0"/>
              <a:t>axonal</a:t>
            </a:r>
            <a:endParaRPr lang="es-PE" cap="none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dirty="0" smtClean="0"/>
              <a:t>La amplitud de un potencial de acción, en el axón, no decae porque es periódicamente regenerado. Cuyo principio es: </a:t>
            </a:r>
            <a:r>
              <a:rPr lang="es-PE" dirty="0" err="1" smtClean="0"/>
              <a:t>All</a:t>
            </a:r>
            <a:r>
              <a:rPr lang="es-PE" dirty="0" smtClean="0"/>
              <a:t> </a:t>
            </a:r>
            <a:r>
              <a:rPr lang="es-PE" dirty="0" err="1" smtClean="0"/>
              <a:t>or</a:t>
            </a:r>
            <a:r>
              <a:rPr lang="es-PE" dirty="0" smtClean="0"/>
              <a:t> </a:t>
            </a:r>
            <a:r>
              <a:rPr lang="es-PE" dirty="0" err="1" smtClean="0"/>
              <a:t>none</a:t>
            </a:r>
            <a:r>
              <a:rPr lang="es-PE" dirty="0" smtClean="0"/>
              <a:t>!</a:t>
            </a:r>
            <a:endParaRPr lang="es-PE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3"/>
          <a:stretch/>
        </p:blipFill>
        <p:spPr>
          <a:xfrm>
            <a:off x="1276350" y="971819"/>
            <a:ext cx="9639300" cy="295623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971818"/>
            <a:ext cx="9639300" cy="295623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971817"/>
            <a:ext cx="9639300" cy="29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morfología dendrítica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61305" y="2096064"/>
            <a:ext cx="5252288" cy="2343414"/>
          </a:xfrm>
        </p:spPr>
        <p:txBody>
          <a:bodyPr/>
          <a:lstStyle/>
          <a:p>
            <a:pPr marL="0" indent="0" algn="r">
              <a:spcBef>
                <a:spcPts val="600"/>
              </a:spcBef>
              <a:buNone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Á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rea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dendritica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total – </a:t>
            </a:r>
            <a:r>
              <a:rPr lang="en-US" b="1" dirty="0">
                <a:solidFill>
                  <a:srgbClr val="FF0000"/>
                </a:solidFill>
              </a:rPr>
              <a:t>20,000 </a:t>
            </a:r>
            <a:r>
              <a:rPr lang="en-US" b="1" dirty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</a:p>
          <a:p>
            <a:pPr marL="0" indent="0" algn="r">
              <a:spcBef>
                <a:spcPts val="600"/>
              </a:spcBef>
              <a:buNone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Número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de spines/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neurona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8,000</a:t>
            </a:r>
          </a:p>
          <a:p>
            <a:pPr marL="0" indent="0" algn="r">
              <a:spcBef>
                <a:spcPts val="600"/>
              </a:spcBef>
              <a:buNone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Área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x spine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– </a:t>
            </a:r>
            <a:r>
              <a:rPr lang="en-US" dirty="0">
                <a:solidFill>
                  <a:srgbClr val="FF0000"/>
                </a:solidFill>
              </a:rPr>
              <a:t>~</a:t>
            </a:r>
            <a:r>
              <a:rPr lang="en-US" b="1" dirty="0">
                <a:solidFill>
                  <a:srgbClr val="FF0000"/>
                </a:solidFill>
              </a:rPr>
              <a:t>1 </a:t>
            </a:r>
            <a:r>
              <a:rPr lang="en-US" b="1" dirty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</a:p>
          <a:p>
            <a:pPr marL="0" indent="0" algn="r">
              <a:spcBef>
                <a:spcPts val="600"/>
              </a:spcBef>
              <a:buNone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Número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convergencia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x inputs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sinapsis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dendrita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)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10,000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 </a:t>
            </a:r>
          </a:p>
          <a:p>
            <a:endParaRPr lang="es-PE" dirty="0"/>
          </a:p>
        </p:txBody>
      </p:sp>
      <p:grpSp>
        <p:nvGrpSpPr>
          <p:cNvPr id="8" name="Grupo 7"/>
          <p:cNvGrpSpPr/>
          <p:nvPr/>
        </p:nvGrpSpPr>
        <p:grpSpPr>
          <a:xfrm>
            <a:off x="733984" y="2096064"/>
            <a:ext cx="3264754" cy="4613830"/>
            <a:chOff x="1457325" y="960237"/>
            <a:chExt cx="3264754" cy="5337533"/>
          </a:xfrm>
        </p:grpSpPr>
        <p:pic>
          <p:nvPicPr>
            <p:cNvPr id="4" name="Content Placeholder 3" descr="ottersen-helm-neuron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2" r="-4744"/>
            <a:stretch>
              <a:fillRect/>
            </a:stretch>
          </p:blipFill>
          <p:spPr>
            <a:xfrm>
              <a:off x="1457325" y="960237"/>
              <a:ext cx="3264754" cy="5337533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597379" y="2582738"/>
              <a:ext cx="1467969" cy="1669568"/>
              <a:chOff x="1481128" y="2398718"/>
              <a:chExt cx="1944216" cy="2160774"/>
            </a:xfrm>
          </p:grpSpPr>
          <p:cxnSp>
            <p:nvCxnSpPr>
              <p:cNvPr id="6" name="Straight Arrow Connector 2"/>
              <p:cNvCxnSpPr/>
              <p:nvPr/>
            </p:nvCxnSpPr>
            <p:spPr bwMode="auto">
              <a:xfrm flipV="1">
                <a:off x="1745201" y="2398718"/>
                <a:ext cx="333480" cy="1174299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" name="TextBox 3"/>
              <p:cNvSpPr txBox="1"/>
              <p:nvPr/>
            </p:nvSpPr>
            <p:spPr>
              <a:xfrm>
                <a:off x="1481128" y="3591795"/>
                <a:ext cx="1944216" cy="96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Dendritic spines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6"/>
          <p:cNvGrpSpPr/>
          <p:nvPr/>
        </p:nvGrpSpPr>
        <p:grpSpPr>
          <a:xfrm>
            <a:off x="4138792" y="3572676"/>
            <a:ext cx="3544835" cy="3137218"/>
            <a:chOff x="4619885" y="1844824"/>
            <a:chExt cx="3288606" cy="3137218"/>
          </a:xfrm>
        </p:grpSpPr>
        <p:pic>
          <p:nvPicPr>
            <p:cNvPr id="10" name="Content Placeholder 3" descr="defelipe-mit-fig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1" t="33672" r="7903"/>
            <a:stretch>
              <a:fillRect/>
            </a:stretch>
          </p:blipFill>
          <p:spPr bwMode="auto">
            <a:xfrm>
              <a:off x="4619885" y="2490542"/>
              <a:ext cx="3288606" cy="249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11" name="TextBox 5"/>
            <p:cNvSpPr txBox="1"/>
            <p:nvPr/>
          </p:nvSpPr>
          <p:spPr>
            <a:xfrm>
              <a:off x="4860032" y="1844824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Dendrites</a:t>
              </a:r>
            </a:p>
            <a:p>
              <a:pPr algn="ctr"/>
              <a:r>
                <a:rPr lang="en-US" b="1" dirty="0" smtClean="0">
                  <a:solidFill>
                    <a:schemeClr val="tx1">
                      <a:lumMod val="95000"/>
                    </a:schemeClr>
                  </a:solidFill>
                </a:rPr>
                <a:t>Spiny </a:t>
              </a:r>
              <a:r>
                <a:rPr lang="en-US" b="1" dirty="0" smtClean="0">
                  <a:solidFill>
                    <a:schemeClr val="tx1">
                      <a:lumMod val="95000"/>
                    </a:schemeClr>
                  </a:solidFill>
                </a:rPr>
                <a:t>neurons </a:t>
              </a:r>
              <a:endParaRPr lang="en-US" b="1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413101" y="3705617"/>
            <a:ext cx="2510186" cy="3517053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654116" y="2200236"/>
            <a:ext cx="24165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b="1" dirty="0" smtClean="0">
                <a:solidFill>
                  <a:srgbClr val="00B0F0"/>
                </a:solidFill>
              </a:rPr>
              <a:t>50-60%</a:t>
            </a:r>
          </a:p>
          <a:p>
            <a:pPr algn="ctr"/>
            <a:r>
              <a:rPr lang="es-PE" dirty="0" smtClean="0"/>
              <a:t>Área de nuestra corteza (no longitud)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93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cap="none" dirty="0" smtClean="0"/>
              <a:t>La neurobiología molecular &amp; </a:t>
            </a:r>
            <a:r>
              <a:rPr lang="es-PE" cap="none" dirty="0" err="1" smtClean="0"/>
              <a:t>microtubulos</a:t>
            </a:r>
            <a:endParaRPr lang="es-PE" cap="non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35919"/>
            <a:ext cx="6042991" cy="45119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86" y="1732669"/>
            <a:ext cx="4256551" cy="49184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439" y="1732669"/>
            <a:ext cx="4243299" cy="49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cap="none" dirty="0" smtClean="0"/>
              <a:t>El potencial de membrana y el </a:t>
            </a:r>
            <a:r>
              <a:rPr lang="es-PE" cap="none" dirty="0" err="1" smtClean="0"/>
              <a:t>spike</a:t>
            </a:r>
            <a:endParaRPr lang="es-PE" cap="non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67" y="2198933"/>
            <a:ext cx="6896615" cy="3918531"/>
          </a:xfrm>
        </p:spPr>
      </p:pic>
    </p:spTree>
    <p:extLst>
      <p:ext uri="{BB962C8B-B14F-4D97-AF65-F5344CB8AC3E}">
        <p14:creationId xmlns:p14="http://schemas.microsoft.com/office/powerpoint/2010/main" val="42292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990" y="44625"/>
            <a:ext cx="9008079" cy="113982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The neuron as an input-output </a:t>
            </a:r>
            <a:r>
              <a:rPr lang="en-US" sz="3200" b="1" dirty="0">
                <a:solidFill>
                  <a:srgbClr val="FF0000"/>
                </a:solidFill>
              </a:rPr>
              <a:t>electrical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device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600" b="1" dirty="0" smtClean="0">
                <a:solidFill>
                  <a:schemeClr val="accent4">
                    <a:lumMod val="75000"/>
                  </a:schemeClr>
                </a:solidFill>
              </a:rPr>
              <a:t>(¿</a:t>
            </a:r>
            <a:r>
              <a:rPr lang="en-US" sz="2600" b="1" cap="none" dirty="0" smtClean="0">
                <a:solidFill>
                  <a:schemeClr val="accent4">
                    <a:lumMod val="75000"/>
                  </a:schemeClr>
                </a:solidFill>
              </a:rPr>
              <a:t>podemos similar este comportamiento neuronal?</a:t>
            </a:r>
            <a:r>
              <a:rPr lang="en-US" sz="26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en-US" sz="2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990" y="1605752"/>
            <a:ext cx="8223426" cy="39834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552" y="2329136"/>
            <a:ext cx="1008112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excitatory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1904" y="2761184"/>
            <a:ext cx="1008112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inhibitory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454037" y="5563403"/>
            <a:ext cx="2232248" cy="1259689"/>
            <a:chOff x="930037" y="5563402"/>
            <a:chExt cx="2232248" cy="1259689"/>
          </a:xfrm>
        </p:grpSpPr>
        <p:sp>
          <p:nvSpPr>
            <p:cNvPr id="9" name="TextBox 8"/>
            <p:cNvSpPr txBox="1"/>
            <p:nvPr/>
          </p:nvSpPr>
          <p:spPr>
            <a:xfrm>
              <a:off x="930037" y="6299871"/>
              <a:ext cx="2232248" cy="5232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Excitatory post-synaptic potential (EPSPs)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1619672" y="5563402"/>
              <a:ext cx="576064" cy="74591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616280" y="3121224"/>
            <a:ext cx="1008112" cy="1027857"/>
            <a:chOff x="7092280" y="3121223"/>
            <a:chExt cx="1008112" cy="1027857"/>
          </a:xfrm>
        </p:grpSpPr>
        <p:sp>
          <p:nvSpPr>
            <p:cNvPr id="6" name="TextBox 5"/>
            <p:cNvSpPr txBox="1"/>
            <p:nvPr/>
          </p:nvSpPr>
          <p:spPr>
            <a:xfrm>
              <a:off x="7092280" y="3121223"/>
              <a:ext cx="1008112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spikes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H="1">
              <a:off x="7236296" y="3429000"/>
              <a:ext cx="648072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303912" y="6146140"/>
            <a:ext cx="2232248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Inhibitory post synaptic potential (IPSPs) 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5519938" y="4797154"/>
            <a:ext cx="576063" cy="129614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207568" y="1340769"/>
            <a:ext cx="4176464" cy="307777"/>
            <a:chOff x="683568" y="1484784"/>
            <a:chExt cx="4176464" cy="307777"/>
          </a:xfrm>
        </p:grpSpPr>
        <p:cxnSp>
          <p:nvCxnSpPr>
            <p:cNvPr id="24" name="Straight Arrow Connector 23"/>
            <p:cNvCxnSpPr/>
            <p:nvPr/>
          </p:nvCxnSpPr>
          <p:spPr bwMode="auto">
            <a:xfrm>
              <a:off x="3563888" y="1628800"/>
              <a:ext cx="1296144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flipH="1">
              <a:off x="683568" y="1628800"/>
              <a:ext cx="1728192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83768" y="1484784"/>
              <a:ext cx="1008112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INPUT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07968" y="1988841"/>
            <a:ext cx="4176464" cy="307777"/>
            <a:chOff x="683568" y="1484784"/>
            <a:chExt cx="4176464" cy="307777"/>
          </a:xfrm>
        </p:grpSpPr>
        <p:cxnSp>
          <p:nvCxnSpPr>
            <p:cNvPr id="32" name="Straight Arrow Connector 31"/>
            <p:cNvCxnSpPr/>
            <p:nvPr/>
          </p:nvCxnSpPr>
          <p:spPr bwMode="auto">
            <a:xfrm>
              <a:off x="3563888" y="1628800"/>
              <a:ext cx="1296144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683568" y="1628800"/>
              <a:ext cx="1728192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483768" y="1484784"/>
              <a:ext cx="1008112" cy="3077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OUTPUT</a:t>
              </a: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4" r="10465" b="58790"/>
          <a:stretch/>
        </p:blipFill>
        <p:spPr bwMode="auto">
          <a:xfrm>
            <a:off x="8624885" y="4188198"/>
            <a:ext cx="3048690" cy="253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37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cap="none" dirty="0" smtClean="0"/>
              <a:t>Cuán equivocado estuvo Camilo Golgi?: la mente no esta en el cerebro.</a:t>
            </a:r>
            <a:endParaRPr lang="es-PE" cap="non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 smtClean="0"/>
              <a:t>PROPUESTA DE TRABAJO – REVIEW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601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cap="none" dirty="0" smtClean="0"/>
              <a:t>Metas por cumplir</a:t>
            </a:r>
            <a:endParaRPr lang="es-PE" cap="non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Una breve revisión histórica (los “protagonistas”).</a:t>
            </a:r>
          </a:p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BrainWeb</a:t>
            </a:r>
            <a:r>
              <a:rPr lang="es-PE" dirty="0" smtClean="0"/>
              <a:t>!</a:t>
            </a:r>
          </a:p>
          <a:p>
            <a:r>
              <a:rPr lang="es-PE" dirty="0" smtClean="0"/>
              <a:t>La doctrina neuronal (la controversia).</a:t>
            </a:r>
          </a:p>
          <a:p>
            <a:r>
              <a:rPr lang="es-PE" dirty="0" smtClean="0"/>
              <a:t>La neurobiología molecular y los </a:t>
            </a:r>
            <a:r>
              <a:rPr lang="es-PE" dirty="0" err="1" smtClean="0"/>
              <a:t>microtubulos</a:t>
            </a:r>
            <a:r>
              <a:rPr lang="es-PE" dirty="0" smtClean="0"/>
              <a:t>.</a:t>
            </a:r>
          </a:p>
          <a:p>
            <a:r>
              <a:rPr lang="es-PE" dirty="0" smtClean="0"/>
              <a:t>El potencial de membrana y el </a:t>
            </a:r>
            <a:r>
              <a:rPr lang="es-PE" dirty="0" err="1" smtClean="0"/>
              <a:t>spike</a:t>
            </a:r>
            <a:r>
              <a:rPr lang="es-PE" dirty="0" smtClean="0"/>
              <a:t>.</a:t>
            </a:r>
          </a:p>
          <a:p>
            <a:r>
              <a:rPr lang="es-PE" dirty="0" smtClean="0"/>
              <a:t>La neurona como un dispositivo I/O.</a:t>
            </a:r>
          </a:p>
          <a:p>
            <a:r>
              <a:rPr lang="es-PE" dirty="0" smtClean="0"/>
              <a:t>Propuesta de trabajo.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28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6600" dirty="0" smtClean="0"/>
              <a:t/>
            </a:r>
            <a:br>
              <a:rPr lang="es-PE" sz="6600" dirty="0" smtClean="0"/>
            </a:br>
            <a:r>
              <a:rPr lang="es-PE" sz="6600" dirty="0" smtClean="0"/>
              <a:t>¿Qué es la </a:t>
            </a:r>
            <a:r>
              <a:rPr lang="es-PE" sz="6600" dirty="0" smtClean="0">
                <a:solidFill>
                  <a:schemeClr val="bg2">
                    <a:lumMod val="75000"/>
                  </a:schemeClr>
                </a:solidFill>
              </a:rPr>
              <a:t>mente</a:t>
            </a:r>
            <a:r>
              <a:rPr lang="es-PE" sz="6600" dirty="0" smtClean="0"/>
              <a:t>?</a:t>
            </a:r>
            <a:endParaRPr lang="es-PE" sz="66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b="1" i="1" dirty="0" smtClean="0"/>
              <a:t>…donde estás la mente?</a:t>
            </a:r>
            <a:endParaRPr lang="es-PE" b="1" i="1" dirty="0"/>
          </a:p>
        </p:txBody>
      </p:sp>
    </p:spTree>
    <p:extLst>
      <p:ext uri="{BB962C8B-B14F-4D97-AF65-F5344CB8AC3E}">
        <p14:creationId xmlns:p14="http://schemas.microsoft.com/office/powerpoint/2010/main" val="2957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9545" y="446262"/>
            <a:ext cx="6144416" cy="5980261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eaLnBrk="1" hangingPunct="1">
              <a:lnSpc>
                <a:spcPct val="145000"/>
              </a:lnSpc>
              <a:spcBef>
                <a:spcPct val="25000"/>
              </a:spcBef>
              <a:spcAft>
                <a:spcPct val="20000"/>
              </a:spcAft>
            </a:pPr>
            <a:r>
              <a:rPr lang="en-US" sz="2200" b="1" i="1" dirty="0" smtClean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200" b="1" i="1" dirty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BIG - difficult question:</a:t>
            </a:r>
            <a:br>
              <a:rPr lang="en-US" sz="2200" b="1" i="1" dirty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chemeClr val="accent3"/>
                </a:solidFill>
                <a:latin typeface="Arial Rounded MT Bold" panose="020F0704030504030204" pitchFamily="34" charset="0"/>
                <a:ea typeface="ＭＳ Ｐゴシック" charset="0"/>
                <a:cs typeface="ＭＳ Ｐゴシック" charset="0"/>
              </a:rPr>
              <a:t>What does it mean “To Understand the brain?”</a:t>
            </a:r>
            <a:br>
              <a:rPr lang="en-US" sz="2200" b="1" i="1" dirty="0">
                <a:solidFill>
                  <a:schemeClr val="accent3"/>
                </a:solidFill>
                <a:latin typeface="Arial Rounded MT Bold" panose="020F0704030504030204" pitchFamily="34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/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/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Clearly - </a:t>
            </a:r>
            <a:r>
              <a:rPr lang="en-US" sz="2200" b="1" i="1" dirty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 THEORY </a:t>
            </a: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is required to</a:t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explains how the </a:t>
            </a:r>
            <a:r>
              <a:rPr lang="en-US" sz="2200" b="1" i="1" dirty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brain ingredients </a:t>
            </a: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/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(its anatomical units; its electro-chemical signals) </a:t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generate “high level” phenomena</a:t>
            </a:r>
            <a:br>
              <a:rPr lang="en-US" sz="2200" b="1" i="1" dirty="0">
                <a:solidFill>
                  <a:srgbClr val="FFFF19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 sz="2200" b="1" i="1" dirty="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(perception, action, emotions)</a:t>
            </a:r>
            <a:endParaRPr lang="en-US" sz="2200" dirty="0">
              <a:solidFill>
                <a:srgbClr val="FFFF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6355"/>
          <a:stretch>
            <a:fillRect/>
          </a:stretch>
        </p:blipFill>
        <p:spPr bwMode="auto">
          <a:xfrm>
            <a:off x="7854950" y="-28575"/>
            <a:ext cx="2559050" cy="679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2"/>
          <p:cNvSpPr txBox="1">
            <a:spLocks noChangeArrowheads="1"/>
          </p:cNvSpPr>
          <p:nvPr/>
        </p:nvSpPr>
        <p:spPr bwMode="auto">
          <a:xfrm rot="-5400000">
            <a:off x="7475626" y="3233824"/>
            <a:ext cx="6006925" cy="431800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FFFFFF"/>
                </a:solidFill>
              </a:rPr>
              <a:t>From molecules to behavior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7512845" y="44625"/>
            <a:ext cx="2750344" cy="40163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FF"/>
                </a:solidFill>
              </a:rPr>
              <a:t> Spatial scale</a:t>
            </a:r>
          </a:p>
        </p:txBody>
      </p:sp>
      <p:sp>
        <p:nvSpPr>
          <p:cNvPr id="38918" name="TextBox 6"/>
          <p:cNvSpPr txBox="1">
            <a:spLocks noChangeArrowheads="1"/>
          </p:cNvSpPr>
          <p:nvPr/>
        </p:nvSpPr>
        <p:spPr bwMode="auto">
          <a:xfrm>
            <a:off x="7104062" y="982664"/>
            <a:ext cx="1375569" cy="338137"/>
          </a:xfrm>
          <a:prstGeom prst="rect">
            <a:avLst/>
          </a:pr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</a:rPr>
              <a:t>Meters</a:t>
            </a:r>
          </a:p>
        </p:txBody>
      </p:sp>
      <p:sp>
        <p:nvSpPr>
          <p:cNvPr id="38919" name="TextBox 7"/>
          <p:cNvSpPr txBox="1">
            <a:spLocks noChangeArrowheads="1"/>
          </p:cNvSpPr>
          <p:nvPr/>
        </p:nvSpPr>
        <p:spPr bwMode="auto">
          <a:xfrm>
            <a:off x="7104062" y="2484439"/>
            <a:ext cx="1375569" cy="338554"/>
          </a:xfrm>
          <a:prstGeom prst="rect">
            <a:avLst/>
          </a:pr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Centimeters</a:t>
            </a:r>
          </a:p>
        </p:txBody>
      </p:sp>
      <p:sp>
        <p:nvSpPr>
          <p:cNvPr id="38920" name="TextBox 8"/>
          <p:cNvSpPr txBox="1">
            <a:spLocks noChangeArrowheads="1"/>
          </p:cNvSpPr>
          <p:nvPr/>
        </p:nvSpPr>
        <p:spPr bwMode="auto">
          <a:xfrm>
            <a:off x="7104064" y="3378201"/>
            <a:ext cx="1366837" cy="338554"/>
          </a:xfrm>
          <a:prstGeom prst="rect">
            <a:avLst/>
          </a:pr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Millimeters</a:t>
            </a:r>
          </a:p>
        </p:txBody>
      </p:sp>
      <p:sp>
        <p:nvSpPr>
          <p:cNvPr id="38921" name="TextBox 9"/>
          <p:cNvSpPr txBox="1">
            <a:spLocks noChangeArrowheads="1"/>
          </p:cNvSpPr>
          <p:nvPr/>
        </p:nvSpPr>
        <p:spPr bwMode="auto">
          <a:xfrm>
            <a:off x="7104065" y="4746625"/>
            <a:ext cx="1511902" cy="338138"/>
          </a:xfrm>
          <a:prstGeom prst="rect">
            <a:avLst/>
          </a:pr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Micrometers</a:t>
            </a:r>
          </a:p>
        </p:txBody>
      </p:sp>
      <p:sp>
        <p:nvSpPr>
          <p:cNvPr id="38922" name="TextBox 10"/>
          <p:cNvSpPr txBox="1">
            <a:spLocks noChangeArrowheads="1"/>
          </p:cNvSpPr>
          <p:nvPr/>
        </p:nvSpPr>
        <p:spPr bwMode="auto">
          <a:xfrm>
            <a:off x="7104064" y="6115050"/>
            <a:ext cx="1366837" cy="338138"/>
          </a:xfrm>
          <a:prstGeom prst="rect">
            <a:avLst/>
          </a:pr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Nanometers</a:t>
            </a:r>
          </a:p>
        </p:txBody>
      </p:sp>
    </p:spTree>
    <p:extLst>
      <p:ext uri="{BB962C8B-B14F-4D97-AF65-F5344CB8AC3E}">
        <p14:creationId xmlns:p14="http://schemas.microsoft.com/office/powerpoint/2010/main" val="24471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animBg="1"/>
      <p:bldP spid="38919" grpId="0" animBg="1"/>
      <p:bldP spid="38920" grpId="0" animBg="1"/>
      <p:bldP spid="38921" grpId="0" animBg="1"/>
      <p:bldP spid="389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Una breve revisión histórica</a:t>
            </a:r>
            <a:endParaRPr lang="es-PE" cap="non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175948"/>
          </a:xfrm>
        </p:spPr>
        <p:txBody>
          <a:bodyPr>
            <a:normAutofit fontScale="92500" lnSpcReduction="10000"/>
          </a:bodyPr>
          <a:lstStyle/>
          <a:p>
            <a:r>
              <a:rPr lang="es-PE" b="1" dirty="0" smtClean="0"/>
              <a:t>II Siglo </a:t>
            </a:r>
            <a:r>
              <a:rPr lang="es-PE" dirty="0" smtClean="0"/>
              <a:t>– En Grecia, se propuso que los nervios eran fluidos segregados del cerebro.</a:t>
            </a:r>
          </a:p>
          <a:p>
            <a:r>
              <a:rPr lang="es-PE" b="1" dirty="0"/>
              <a:t>Siglo 17 </a:t>
            </a:r>
            <a:r>
              <a:rPr lang="es-PE" dirty="0"/>
              <a:t>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René Descartes </a:t>
            </a:r>
            <a:r>
              <a:rPr lang="es-PE" dirty="0"/>
              <a:t>y otros, impulsan la visión dualista de la mente y el cerebro. </a:t>
            </a:r>
            <a:endParaRPr lang="es-PE" b="1" dirty="0" smtClean="0"/>
          </a:p>
          <a:p>
            <a:r>
              <a:rPr lang="es-PE" b="1" dirty="0" smtClean="0"/>
              <a:t>1665 – </a:t>
            </a:r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Robert Hooke</a:t>
            </a:r>
            <a:r>
              <a:rPr lang="es-PE" b="1" dirty="0" smtClean="0"/>
              <a:t>, </a:t>
            </a:r>
            <a:r>
              <a:rPr lang="es-PE" dirty="0" smtClean="0"/>
              <a:t>el pionero en observar células vivas en un microscopio.</a:t>
            </a:r>
          </a:p>
          <a:p>
            <a:r>
              <a:rPr lang="es-PE" b="1" dirty="0" smtClean="0"/>
              <a:t>1700 </a:t>
            </a:r>
            <a:r>
              <a:rPr lang="es-PE" dirty="0" smtClean="0"/>
              <a:t>– Médico italiano, </a:t>
            </a:r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Luigi </a:t>
            </a:r>
            <a:r>
              <a:rPr lang="es-PE" b="1" dirty="0" err="1" smtClean="0">
                <a:solidFill>
                  <a:schemeClr val="tx2">
                    <a:lumMod val="90000"/>
                  </a:schemeClr>
                </a:solidFill>
              </a:rPr>
              <a:t>Galvani</a:t>
            </a:r>
            <a:r>
              <a:rPr lang="es-PE" dirty="0" smtClean="0"/>
              <a:t>, descubrió que el músculo (de una rana) conducía y producía electricidad.</a:t>
            </a:r>
          </a:p>
          <a:p>
            <a:r>
              <a:rPr lang="es-PE" b="1" dirty="0"/>
              <a:t>1800s</a:t>
            </a:r>
            <a:r>
              <a:rPr lang="es-PE" dirty="0"/>
              <a:t> 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Claude Bernard</a:t>
            </a:r>
            <a:r>
              <a:rPr lang="es-PE" dirty="0"/>
              <a:t>, y colegas, dan un salto en la farmacología pues establecen que las drogas excitan a receptores localizados en las membranas de las células. </a:t>
            </a:r>
            <a:endParaRPr lang="es-PE" dirty="0" smtClean="0"/>
          </a:p>
          <a:p>
            <a:r>
              <a:rPr lang="es-PE" b="1" dirty="0"/>
              <a:t>1800</a:t>
            </a:r>
            <a:r>
              <a:rPr lang="es-PE" dirty="0"/>
              <a:t> 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Franz Joseph </a:t>
            </a:r>
            <a:r>
              <a:rPr lang="es-PE" b="1" dirty="0" err="1">
                <a:solidFill>
                  <a:schemeClr val="tx2">
                    <a:lumMod val="90000"/>
                  </a:schemeClr>
                </a:solidFill>
              </a:rPr>
              <a:t>Gall</a:t>
            </a:r>
            <a:r>
              <a:rPr lang="es-PE" dirty="0"/>
              <a:t>, médico Vienes, contribuye con la frenología y su mapa de funciones localizadas en el cerebro. </a:t>
            </a:r>
          </a:p>
          <a:p>
            <a:r>
              <a:rPr lang="es-PE" b="1" dirty="0"/>
              <a:t>1823</a:t>
            </a:r>
            <a:r>
              <a:rPr lang="es-PE" dirty="0"/>
              <a:t> 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Pierre </a:t>
            </a:r>
            <a:r>
              <a:rPr lang="es-PE" b="1" dirty="0" err="1">
                <a:solidFill>
                  <a:schemeClr val="tx2">
                    <a:lumMod val="90000"/>
                  </a:schemeClr>
                </a:solidFill>
              </a:rPr>
              <a:t>Fluorens</a:t>
            </a:r>
            <a:r>
              <a:rPr lang="es-PE" dirty="0"/>
              <a:t>, fisiólogo, propone la visión holística del cerebro (como un todo).   </a:t>
            </a:r>
            <a:endParaRPr lang="es-PE" dirty="0" smtClean="0"/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5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Una breve revisión histórica</a:t>
            </a:r>
            <a:endParaRPr lang="es-PE" cap="non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24432"/>
          </a:xfrm>
        </p:spPr>
        <p:txBody>
          <a:bodyPr>
            <a:normAutofit lnSpcReduction="10000"/>
          </a:bodyPr>
          <a:lstStyle/>
          <a:p>
            <a:r>
              <a:rPr lang="es-PE" b="1" dirty="0"/>
              <a:t>1870</a:t>
            </a:r>
            <a:r>
              <a:rPr lang="es-PE" dirty="0"/>
              <a:t> 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Camilo Golgi</a:t>
            </a:r>
            <a:r>
              <a:rPr lang="es-PE" dirty="0"/>
              <a:t>, histólogo, descubrió el método de tinción de plata el cual reconoció a las células “neuronales” como un </a:t>
            </a:r>
            <a:r>
              <a:rPr lang="es-PE" dirty="0" err="1"/>
              <a:t>sincitio</a:t>
            </a:r>
            <a:r>
              <a:rPr lang="es-PE" dirty="0"/>
              <a:t>, con la ayuda del microscopio. </a:t>
            </a:r>
          </a:p>
          <a:p>
            <a:r>
              <a:rPr lang="es-PE" b="1" dirty="0"/>
              <a:t>1887</a:t>
            </a:r>
            <a:r>
              <a:rPr lang="es-PE" dirty="0"/>
              <a:t> – </a:t>
            </a:r>
            <a:r>
              <a:rPr lang="es-PE" b="1" dirty="0">
                <a:solidFill>
                  <a:schemeClr val="tx2">
                    <a:lumMod val="90000"/>
                  </a:schemeClr>
                </a:solidFill>
              </a:rPr>
              <a:t>Ramón y Cajal</a:t>
            </a:r>
            <a:r>
              <a:rPr lang="es-PE" dirty="0"/>
              <a:t>, </a:t>
            </a:r>
            <a:r>
              <a:rPr lang="es-PE" dirty="0" err="1"/>
              <a:t>neuroanatomista</a:t>
            </a:r>
            <a:r>
              <a:rPr lang="es-PE" dirty="0"/>
              <a:t>,  establece su doctrina neuronal a partir de mejorar la técnica de tinción de Golgi, donde el tejido neuronal sería una red interconectada de células discretas</a:t>
            </a:r>
            <a:r>
              <a:rPr lang="es-PE" dirty="0" smtClean="0"/>
              <a:t>.</a:t>
            </a:r>
          </a:p>
          <a:p>
            <a:r>
              <a:rPr lang="es-PE" b="1" dirty="0" smtClean="0"/>
              <a:t>1891</a:t>
            </a:r>
            <a:r>
              <a:rPr lang="es-PE" dirty="0" smtClean="0"/>
              <a:t> – </a:t>
            </a:r>
            <a:r>
              <a:rPr lang="es-PE" b="1" dirty="0" err="1" smtClean="0">
                <a:solidFill>
                  <a:schemeClr val="tx2">
                    <a:lumMod val="90000"/>
                  </a:schemeClr>
                </a:solidFill>
              </a:rPr>
              <a:t>Hierich</a:t>
            </a:r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tx2">
                    <a:lumMod val="90000"/>
                  </a:schemeClr>
                </a:solidFill>
              </a:rPr>
              <a:t>Waldeyer</a:t>
            </a:r>
            <a:r>
              <a:rPr lang="es-PE" dirty="0" smtClean="0"/>
              <a:t>, con la ayuda de la cámara de </a:t>
            </a:r>
            <a:r>
              <a:rPr lang="es-PE" dirty="0" err="1" smtClean="0"/>
              <a:t>Lippman</a:t>
            </a:r>
            <a:r>
              <a:rPr lang="es-PE" dirty="0" smtClean="0"/>
              <a:t>, donde acuña el termino “</a:t>
            </a:r>
            <a:r>
              <a:rPr lang="es-PE" dirty="0" err="1" smtClean="0"/>
              <a:t>Neuron</a:t>
            </a:r>
            <a:r>
              <a:rPr lang="es-PE" dirty="0" smtClean="0"/>
              <a:t>”. </a:t>
            </a:r>
          </a:p>
          <a:p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1897</a:t>
            </a:r>
            <a:r>
              <a:rPr lang="es-PE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s-PE" dirty="0" smtClean="0"/>
              <a:t>– </a:t>
            </a:r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Charles </a:t>
            </a:r>
            <a:r>
              <a:rPr lang="es-PE" b="1" dirty="0" err="1" smtClean="0">
                <a:solidFill>
                  <a:schemeClr val="tx2">
                    <a:lumMod val="90000"/>
                  </a:schemeClr>
                </a:solidFill>
              </a:rPr>
              <a:t>Sherrigton</a:t>
            </a:r>
            <a:r>
              <a:rPr lang="es-PE" dirty="0" smtClean="0"/>
              <a:t>, acuña el termino “sinapsis” a la conexión de dos o más neuronas. </a:t>
            </a:r>
          </a:p>
          <a:p>
            <a:r>
              <a:rPr lang="es-PE" b="1" dirty="0" smtClean="0"/>
              <a:t>Siglo 20 </a:t>
            </a:r>
            <a:r>
              <a:rPr lang="es-PE" dirty="0" smtClean="0"/>
              <a:t>– </a:t>
            </a:r>
            <a:r>
              <a:rPr lang="es-PE" b="1" dirty="0" smtClean="0">
                <a:solidFill>
                  <a:schemeClr val="tx2">
                    <a:lumMod val="90000"/>
                  </a:schemeClr>
                </a:solidFill>
              </a:rPr>
              <a:t>Sigmund Freud </a:t>
            </a:r>
            <a:r>
              <a:rPr lang="es-PE" dirty="0" smtClean="0"/>
              <a:t>introduce el psicoanálisis </a:t>
            </a:r>
          </a:p>
        </p:txBody>
      </p:sp>
    </p:spTree>
    <p:extLst>
      <p:ext uri="{BB962C8B-B14F-4D97-AF65-F5344CB8AC3E}">
        <p14:creationId xmlns:p14="http://schemas.microsoft.com/office/powerpoint/2010/main" val="16173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32449"/>
            <a:ext cx="3932237" cy="575256"/>
          </a:xfrm>
        </p:spPr>
        <p:txBody>
          <a:bodyPr/>
          <a:lstStyle/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brain</a:t>
            </a:r>
            <a:r>
              <a:rPr lang="es-PE" dirty="0" smtClean="0"/>
              <a:t> web!</a:t>
            </a:r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" y="3223314"/>
            <a:ext cx="6189662" cy="3550847"/>
          </a:xfr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349595" y="783717"/>
            <a:ext cx="6189662" cy="1869331"/>
          </a:xfrm>
        </p:spPr>
        <p:txBody>
          <a:bodyPr>
            <a:normAutofit/>
          </a:bodyPr>
          <a:lstStyle/>
          <a:p>
            <a:r>
              <a:rPr lang="es-PE" dirty="0" smtClean="0"/>
              <a:t>Cómo es que el cerebro orquesta la sinfonía de emociones, percepciones, pensamientos y acciones los cuales forman el procesamiento neuronal distribuido en el cerebro?</a:t>
            </a:r>
          </a:p>
          <a:p>
            <a:r>
              <a:rPr lang="es-PE" b="1" dirty="0" smtClean="0">
                <a:solidFill>
                  <a:schemeClr val="tx2"/>
                </a:solidFill>
              </a:rPr>
              <a:t>Networks of </a:t>
            </a:r>
            <a:r>
              <a:rPr lang="es-PE" b="1" dirty="0" err="1" smtClean="0">
                <a:solidFill>
                  <a:schemeClr val="tx2"/>
                </a:solidFill>
              </a:rPr>
              <a:t>reciprocal</a:t>
            </a:r>
            <a:r>
              <a:rPr lang="es-PE" b="1" dirty="0" smtClean="0">
                <a:solidFill>
                  <a:schemeClr val="tx2"/>
                </a:solidFill>
              </a:rPr>
              <a:t> </a:t>
            </a:r>
            <a:r>
              <a:rPr lang="es-PE" b="1" dirty="0" err="1" smtClean="0">
                <a:solidFill>
                  <a:schemeClr val="tx2"/>
                </a:solidFill>
              </a:rPr>
              <a:t>interactions</a:t>
            </a:r>
            <a:r>
              <a:rPr lang="es-PE" b="1" dirty="0" smtClean="0">
                <a:solidFill>
                  <a:schemeClr val="tx2"/>
                </a:solidFill>
              </a:rPr>
              <a:t> are </a:t>
            </a:r>
            <a:r>
              <a:rPr lang="es-PE" b="1" dirty="0" err="1" smtClean="0">
                <a:solidFill>
                  <a:schemeClr val="tx2"/>
                </a:solidFill>
              </a:rPr>
              <a:t>the</a:t>
            </a:r>
            <a:r>
              <a:rPr lang="es-PE" b="1" dirty="0" smtClean="0">
                <a:solidFill>
                  <a:schemeClr val="tx2"/>
                </a:solidFill>
              </a:rPr>
              <a:t> </a:t>
            </a:r>
            <a:r>
              <a:rPr lang="es-PE" b="1" dirty="0" err="1" smtClean="0">
                <a:solidFill>
                  <a:schemeClr val="tx2"/>
                </a:solidFill>
              </a:rPr>
              <a:t>key</a:t>
            </a:r>
            <a:r>
              <a:rPr lang="es-PE" b="1" dirty="0" smtClean="0">
                <a:solidFill>
                  <a:schemeClr val="tx2"/>
                </a:solidFill>
              </a:rPr>
              <a:t> </a:t>
            </a:r>
            <a:r>
              <a:rPr lang="es-PE" b="1" dirty="0" err="1" smtClean="0">
                <a:solidFill>
                  <a:schemeClr val="tx2"/>
                </a:solidFill>
              </a:rPr>
              <a:t>for</a:t>
            </a:r>
            <a:r>
              <a:rPr lang="es-PE" b="1" dirty="0" smtClean="0">
                <a:solidFill>
                  <a:schemeClr val="tx2"/>
                </a:solidFill>
              </a:rPr>
              <a:t> </a:t>
            </a:r>
            <a:r>
              <a:rPr lang="es-PE" b="1" dirty="0" err="1" smtClean="0">
                <a:solidFill>
                  <a:schemeClr val="tx2"/>
                </a:solidFill>
              </a:rPr>
              <a:t>integration</a:t>
            </a:r>
            <a:r>
              <a:rPr lang="es-PE" b="1" dirty="0" smtClean="0"/>
              <a:t>, </a:t>
            </a:r>
            <a:r>
              <a:rPr lang="es-PE" dirty="0" err="1" smtClean="0"/>
              <a:t>said</a:t>
            </a:r>
            <a:r>
              <a:rPr lang="es-PE" dirty="0" smtClean="0"/>
              <a:t> Francisco Varela (</a:t>
            </a:r>
            <a:r>
              <a:rPr lang="es-PE" dirty="0" err="1" smtClean="0"/>
              <a:t>neurocientífico</a:t>
            </a:r>
            <a:r>
              <a:rPr lang="es-PE" dirty="0" smtClean="0"/>
              <a:t> chileno).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3" y="141668"/>
            <a:ext cx="5051207" cy="66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6" y="1243808"/>
            <a:ext cx="3636135" cy="334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268413"/>
            <a:ext cx="2714625" cy="332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93" y="1212851"/>
            <a:ext cx="2189163" cy="337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1524000" y="152400"/>
            <a:ext cx="9144000" cy="877888"/>
          </a:xfrm>
          <a:prstGeom prst="rect">
            <a:avLst/>
          </a:prstGeom>
          <a:ln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Beginning of Modern Neuroscience – Cellular Anatomy </a:t>
            </a:r>
          </a:p>
          <a:p>
            <a:pPr algn="ctr">
              <a:spcBef>
                <a:spcPct val="50000"/>
              </a:spcBef>
            </a:pPr>
            <a:r>
              <a:rPr lang="en-US" sz="1800" dirty="0"/>
              <a:t>The two giants: Camillo Golgi (Italy) &amp; S. Ramon Y </a:t>
            </a:r>
            <a:r>
              <a:rPr lang="en-US" sz="1800" dirty="0" err="1"/>
              <a:t>Cajal</a:t>
            </a:r>
            <a:r>
              <a:rPr lang="en-US" sz="1800" dirty="0"/>
              <a:t> (Spain) – Nobel Prize 1906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3466305" y="4726235"/>
            <a:ext cx="5070478" cy="1016000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/>
              <a:t>Using Golgi staining method</a:t>
            </a:r>
          </a:p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Very small % of cells stained</a:t>
            </a:r>
          </a:p>
          <a:p>
            <a:pPr algn="ctr"/>
            <a:r>
              <a:rPr lang="en-US" sz="2000" b="1" dirty="0"/>
              <a:t>Connections (synapses) - not seen</a:t>
            </a:r>
          </a:p>
        </p:txBody>
      </p:sp>
      <p:pic>
        <p:nvPicPr>
          <p:cNvPr id="4403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827586"/>
            <a:ext cx="1368426" cy="19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18" y="4741147"/>
            <a:ext cx="1493838" cy="205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TextBox 3"/>
          <p:cNvSpPr txBox="1">
            <a:spLocks noChangeArrowheads="1"/>
          </p:cNvSpPr>
          <p:nvPr/>
        </p:nvSpPr>
        <p:spPr bwMode="auto">
          <a:xfrm rot="-5400000">
            <a:off x="2565426" y="5750868"/>
            <a:ext cx="11774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/>
              <a:t>Camillo Golgi</a:t>
            </a:r>
          </a:p>
        </p:txBody>
      </p:sp>
      <p:sp>
        <p:nvSpPr>
          <p:cNvPr id="44042" name="TextBox 11"/>
          <p:cNvSpPr txBox="1">
            <a:spLocks noChangeArrowheads="1"/>
          </p:cNvSpPr>
          <p:nvPr/>
        </p:nvSpPr>
        <p:spPr bwMode="auto">
          <a:xfrm rot="-5400000">
            <a:off x="8147845" y="5703095"/>
            <a:ext cx="1512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/>
              <a:t>S. Ramon Y </a:t>
            </a:r>
            <a:r>
              <a:rPr lang="en-US" sz="1200" b="1" dirty="0" err="1"/>
              <a:t>Cajal</a:t>
            </a:r>
            <a:endParaRPr lang="en-US" sz="1200" b="1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466305" y="5810165"/>
            <a:ext cx="5070478" cy="1015663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FF0000"/>
                </a:solidFill>
              </a:rPr>
              <a:t>The neuron doctrine </a:t>
            </a:r>
            <a:r>
              <a:rPr lang="en-US" sz="2000" b="1" dirty="0"/>
              <a:t>(</a:t>
            </a:r>
            <a:r>
              <a:rPr lang="en-US" sz="2000" b="1" dirty="0" err="1"/>
              <a:t>Cajal</a:t>
            </a:r>
            <a:r>
              <a:rPr lang="en-US" sz="2000" b="1" dirty="0"/>
              <a:t>)</a:t>
            </a:r>
          </a:p>
          <a:p>
            <a:pPr algn="ctr"/>
            <a:r>
              <a:rPr lang="en-US" sz="2000" b="1" dirty="0"/>
              <a:t>Our brain is built from individual cells (</a:t>
            </a:r>
            <a:r>
              <a:rPr lang="en-US" sz="2000" b="1" dirty="0">
                <a:solidFill>
                  <a:srgbClr val="FF0000"/>
                </a:solidFill>
              </a:rPr>
              <a:t>neurons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0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6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0" y="12879"/>
            <a:ext cx="3854357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28" y="0"/>
            <a:ext cx="592757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0" y="2691684"/>
            <a:ext cx="3854360" cy="416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498" y="0"/>
            <a:ext cx="245586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27" y="3309870"/>
            <a:ext cx="3147815" cy="354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8" y="3187275"/>
            <a:ext cx="517838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7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389</TotalTime>
  <Words>775</Words>
  <Application>Microsoft Office PowerPoint</Application>
  <PresentationFormat>Panorámica</PresentationFormat>
  <Paragraphs>94</Paragraphs>
  <Slides>18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Arial Rounded MT Bold</vt:lpstr>
      <vt:lpstr>Bookman Old Style</vt:lpstr>
      <vt:lpstr>Calibri</vt:lpstr>
      <vt:lpstr>Rockwell</vt:lpstr>
      <vt:lpstr>Symbol</vt:lpstr>
      <vt:lpstr>Times</vt:lpstr>
      <vt:lpstr>Times New Roman</vt:lpstr>
      <vt:lpstr>Damask</vt:lpstr>
      <vt:lpstr>La maquinaria neuronal</vt:lpstr>
      <vt:lpstr>Metas por cumplir</vt:lpstr>
      <vt:lpstr> ¿Qué es la mente?</vt:lpstr>
      <vt:lpstr>The BIG - difficult question: What does it mean “To Understand the brain?”    Clearly - A THEORY is required to explains how the brain ingredients  (its anatomical units; its electro-chemical signals)  generate “high level” phenomena  (perception, action, emotions)</vt:lpstr>
      <vt:lpstr>Una breve revisión histórica</vt:lpstr>
      <vt:lpstr>Una breve revisión histórica</vt:lpstr>
      <vt:lpstr>The brain web!</vt:lpstr>
      <vt:lpstr>Presentación de PowerPoint</vt:lpstr>
      <vt:lpstr>Presentación de PowerPoint</vt:lpstr>
      <vt:lpstr>Dendrites are receptive (input) devices Axon are the sending (output) devices</vt:lpstr>
      <vt:lpstr>Presentación de PowerPoint</vt:lpstr>
      <vt:lpstr>Clasificación neuronal</vt:lpstr>
      <vt:lpstr>La morfología axonal</vt:lpstr>
      <vt:lpstr>La morfología dendrítica</vt:lpstr>
      <vt:lpstr>La neurobiología molecular &amp; microtubulos</vt:lpstr>
      <vt:lpstr>El potencial de membrana y el spike</vt:lpstr>
      <vt:lpstr>The neuron as an input-output electrical device (¿podemos similar este comportamiento neuronal?)</vt:lpstr>
      <vt:lpstr>Cuán equivocado estuvo Camilo Golgi?: la mente no esta en el cerebro.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neuronal</dc:title>
  <dc:creator>David Chaupis Meza</dc:creator>
  <cp:lastModifiedBy>David Chaupis Meza</cp:lastModifiedBy>
  <cp:revision>25</cp:revision>
  <dcterms:created xsi:type="dcterms:W3CDTF">2017-05-09T14:45:52Z</dcterms:created>
  <dcterms:modified xsi:type="dcterms:W3CDTF">2017-05-09T21:15:21Z</dcterms:modified>
</cp:coreProperties>
</file>